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6" r:id="rId2"/>
    <p:sldMasterId id="2147483662" r:id="rId3"/>
    <p:sldMasterId id="2147483653" r:id="rId4"/>
    <p:sldMasterId id="2147483674" r:id="rId5"/>
    <p:sldMasterId id="2147486643" r:id="rId6"/>
    <p:sldMasterId id="2147487775" r:id="rId7"/>
    <p:sldMasterId id="2147488418" r:id="rId8"/>
    <p:sldMasterId id="2147488430" r:id="rId9"/>
    <p:sldMasterId id="2147488454" r:id="rId10"/>
    <p:sldMasterId id="2147488466" r:id="rId11"/>
    <p:sldMasterId id="2147488478" r:id="rId12"/>
    <p:sldMasterId id="2147488490" r:id="rId13"/>
    <p:sldMasterId id="2147488504" r:id="rId14"/>
    <p:sldMasterId id="2147488528" r:id="rId15"/>
    <p:sldMasterId id="2147488542" r:id="rId16"/>
  </p:sldMasterIdLst>
  <p:notesMasterIdLst>
    <p:notesMasterId r:id="rId116"/>
  </p:notesMasterIdLst>
  <p:sldIdLst>
    <p:sldId id="1209" r:id="rId17"/>
    <p:sldId id="1212" r:id="rId18"/>
    <p:sldId id="412" r:id="rId19"/>
    <p:sldId id="1210" r:id="rId20"/>
    <p:sldId id="1211" r:id="rId21"/>
    <p:sldId id="1179" r:id="rId22"/>
    <p:sldId id="1240" r:id="rId23"/>
    <p:sldId id="1141" r:id="rId24"/>
    <p:sldId id="1187" r:id="rId25"/>
    <p:sldId id="1196" r:id="rId26"/>
    <p:sldId id="1197" r:id="rId27"/>
    <p:sldId id="1195" r:id="rId28"/>
    <p:sldId id="1198" r:id="rId29"/>
    <p:sldId id="433" r:id="rId30"/>
    <p:sldId id="443" r:id="rId31"/>
    <p:sldId id="434" r:id="rId32"/>
    <p:sldId id="615" r:id="rId33"/>
    <p:sldId id="354" r:id="rId34"/>
    <p:sldId id="1204" r:id="rId35"/>
    <p:sldId id="1203" r:id="rId36"/>
    <p:sldId id="1200" r:id="rId37"/>
    <p:sldId id="1238" r:id="rId38"/>
    <p:sldId id="335" r:id="rId39"/>
    <p:sldId id="1249" r:id="rId40"/>
    <p:sldId id="1250" r:id="rId41"/>
    <p:sldId id="1251" r:id="rId42"/>
    <p:sldId id="1252" r:id="rId43"/>
    <p:sldId id="1253" r:id="rId44"/>
    <p:sldId id="1254" r:id="rId45"/>
    <p:sldId id="1201" r:id="rId46"/>
    <p:sldId id="1232" r:id="rId47"/>
    <p:sldId id="1205" r:id="rId48"/>
    <p:sldId id="1194" r:id="rId49"/>
    <p:sldId id="504" r:id="rId50"/>
    <p:sldId id="526" r:id="rId51"/>
    <p:sldId id="531" r:id="rId52"/>
    <p:sldId id="533" r:id="rId53"/>
    <p:sldId id="535" r:id="rId54"/>
    <p:sldId id="537" r:id="rId55"/>
    <p:sldId id="540" r:id="rId56"/>
    <p:sldId id="541" r:id="rId57"/>
    <p:sldId id="544" r:id="rId58"/>
    <p:sldId id="545" r:id="rId59"/>
    <p:sldId id="546" r:id="rId60"/>
    <p:sldId id="547" r:id="rId61"/>
    <p:sldId id="548" r:id="rId62"/>
    <p:sldId id="549" r:id="rId63"/>
    <p:sldId id="550" r:id="rId64"/>
    <p:sldId id="551" r:id="rId65"/>
    <p:sldId id="554" r:id="rId66"/>
    <p:sldId id="555" r:id="rId67"/>
    <p:sldId id="556" r:id="rId68"/>
    <p:sldId id="558" r:id="rId69"/>
    <p:sldId id="365" r:id="rId70"/>
    <p:sldId id="367" r:id="rId71"/>
    <p:sldId id="370" r:id="rId72"/>
    <p:sldId id="1260" r:id="rId73"/>
    <p:sldId id="1261" r:id="rId74"/>
    <p:sldId id="1263" r:id="rId75"/>
    <p:sldId id="1262" r:id="rId76"/>
    <p:sldId id="1236" r:id="rId77"/>
    <p:sldId id="356" r:id="rId78"/>
    <p:sldId id="366" r:id="rId79"/>
    <p:sldId id="1213" r:id="rId80"/>
    <p:sldId id="1216" r:id="rId81"/>
    <p:sldId id="1233" r:id="rId82"/>
    <p:sldId id="505" r:id="rId83"/>
    <p:sldId id="465" r:id="rId84"/>
    <p:sldId id="562" r:id="rId85"/>
    <p:sldId id="375" r:id="rId86"/>
    <p:sldId id="313" r:id="rId87"/>
    <p:sldId id="472" r:id="rId88"/>
    <p:sldId id="473" r:id="rId89"/>
    <p:sldId id="474" r:id="rId90"/>
    <p:sldId id="402" r:id="rId91"/>
    <p:sldId id="1217" r:id="rId92"/>
    <p:sldId id="1221" r:id="rId93"/>
    <p:sldId id="1234" r:id="rId94"/>
    <p:sldId id="506" r:id="rId95"/>
    <p:sldId id="565" r:id="rId96"/>
    <p:sldId id="566" r:id="rId97"/>
    <p:sldId id="567" r:id="rId98"/>
    <p:sldId id="568" r:id="rId99"/>
    <p:sldId id="498" r:id="rId100"/>
    <p:sldId id="499" r:id="rId101"/>
    <p:sldId id="500" r:id="rId102"/>
    <p:sldId id="501" r:id="rId103"/>
    <p:sldId id="502" r:id="rId104"/>
    <p:sldId id="563" r:id="rId105"/>
    <p:sldId id="1206" r:id="rId106"/>
    <p:sldId id="431" r:id="rId107"/>
    <p:sldId id="1207" r:id="rId108"/>
    <p:sldId id="1237" r:id="rId109"/>
    <p:sldId id="1208" r:id="rId110"/>
    <p:sldId id="432" r:id="rId111"/>
    <p:sldId id="1241" r:id="rId112"/>
    <p:sldId id="1192" r:id="rId113"/>
    <p:sldId id="1190" r:id="rId114"/>
    <p:sldId id="1191" r:id="rId11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7A0B9503-3C4A-6640-B706-B46064BE4EB5}">
          <p14:sldIdLst>
            <p14:sldId id="1209"/>
            <p14:sldId id="1212"/>
            <p14:sldId id="412"/>
            <p14:sldId id="1210"/>
            <p14:sldId id="1211"/>
            <p14:sldId id="1179"/>
            <p14:sldId id="1240"/>
            <p14:sldId id="1141"/>
            <p14:sldId id="1187"/>
            <p14:sldId id="1196"/>
            <p14:sldId id="1197"/>
            <p14:sldId id="1195"/>
            <p14:sldId id="1198"/>
            <p14:sldId id="433"/>
            <p14:sldId id="443"/>
            <p14:sldId id="434"/>
            <p14:sldId id="615"/>
            <p14:sldId id="354"/>
            <p14:sldId id="1204"/>
            <p14:sldId id="1203"/>
            <p14:sldId id="1200"/>
            <p14:sldId id="1238"/>
            <p14:sldId id="335"/>
            <p14:sldId id="1249"/>
            <p14:sldId id="1250"/>
            <p14:sldId id="1251"/>
            <p14:sldId id="1252"/>
            <p14:sldId id="1253"/>
            <p14:sldId id="1254"/>
            <p14:sldId id="1201"/>
            <p14:sldId id="1232"/>
            <p14:sldId id="1205"/>
            <p14:sldId id="1194"/>
          </p14:sldIdLst>
        </p14:section>
        <p14:section name="Chapters" id="{628F1A05-563A-F541-9240-11603715A18B}">
          <p14:sldIdLst>
            <p14:sldId id="504"/>
            <p14:sldId id="526"/>
            <p14:sldId id="531"/>
            <p14:sldId id="533"/>
            <p14:sldId id="535"/>
            <p14:sldId id="537"/>
            <p14:sldId id="540"/>
            <p14:sldId id="541"/>
            <p14:sldId id="544"/>
            <p14:sldId id="545"/>
            <p14:sldId id="546"/>
            <p14:sldId id="547"/>
            <p14:sldId id="548"/>
            <p14:sldId id="549"/>
            <p14:sldId id="550"/>
            <p14:sldId id="551"/>
            <p14:sldId id="554"/>
            <p14:sldId id="555"/>
            <p14:sldId id="556"/>
            <p14:sldId id="558"/>
            <p14:sldId id="365"/>
            <p14:sldId id="367"/>
            <p14:sldId id="370"/>
            <p14:sldId id="1260"/>
            <p14:sldId id="1261"/>
            <p14:sldId id="1263"/>
            <p14:sldId id="1262"/>
            <p14:sldId id="1236"/>
            <p14:sldId id="356"/>
            <p14:sldId id="366"/>
            <p14:sldId id="1213"/>
            <p14:sldId id="1216"/>
            <p14:sldId id="1233"/>
            <p14:sldId id="505"/>
            <p14:sldId id="465"/>
            <p14:sldId id="562"/>
            <p14:sldId id="375"/>
            <p14:sldId id="313"/>
            <p14:sldId id="472"/>
            <p14:sldId id="473"/>
            <p14:sldId id="474"/>
            <p14:sldId id="402"/>
            <p14:sldId id="1217"/>
            <p14:sldId id="1221"/>
            <p14:sldId id="1234"/>
            <p14:sldId id="506"/>
            <p14:sldId id="565"/>
            <p14:sldId id="566"/>
            <p14:sldId id="567"/>
            <p14:sldId id="568"/>
            <p14:sldId id="498"/>
            <p14:sldId id="499"/>
            <p14:sldId id="500"/>
            <p14:sldId id="501"/>
            <p14:sldId id="502"/>
            <p14:sldId id="563"/>
          </p14:sldIdLst>
        </p14:section>
        <p14:section name="Conclusion" id="{E8F96801-1B1C-1A40-A887-6D6691120487}">
          <p14:sldIdLst>
            <p14:sldId id="1206"/>
            <p14:sldId id="431"/>
            <p14:sldId id="1207"/>
            <p14:sldId id="1237"/>
            <p14:sldId id="1208"/>
            <p14:sldId id="432"/>
            <p14:sldId id="1241"/>
            <p14:sldId id="1192"/>
            <p14:sldId id="1190"/>
            <p14:sldId id="1191"/>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E3D76"/>
    <a:srgbClr val="256102"/>
    <a:srgbClr val="133704"/>
    <a:srgbClr val="1B932A"/>
    <a:srgbClr val="567B42"/>
    <a:srgbClr val="62A100"/>
    <a:srgbClr val="DF0025"/>
    <a:srgbClr val="F0FFF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p:restoredTop sz="90546"/>
  </p:normalViewPr>
  <p:slideViewPr>
    <p:cSldViewPr>
      <p:cViewPr varScale="1">
        <p:scale>
          <a:sx n="114" d="100"/>
          <a:sy n="114" d="100"/>
        </p:scale>
        <p:origin x="1848" y="168"/>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presProps" Target="pres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viewProps" Target="viewProp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57.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08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p:txBody>
      </p:sp>
    </p:spTree>
    <p:extLst>
      <p:ext uri="{BB962C8B-B14F-4D97-AF65-F5344CB8AC3E}">
        <p14:creationId xmlns:p14="http://schemas.microsoft.com/office/powerpoint/2010/main" val="79822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p:txBody>
      </p:sp>
    </p:spTree>
    <p:extLst>
      <p:ext uri="{BB962C8B-B14F-4D97-AF65-F5344CB8AC3E}">
        <p14:creationId xmlns:p14="http://schemas.microsoft.com/office/powerpoint/2010/main" val="275712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how do we do this? How do we grow in grace and knowledge? What do we need to know to do this?</a:t>
            </a:r>
          </a:p>
        </p:txBody>
      </p:sp>
    </p:spTree>
    <p:extLst>
      <p:ext uri="{BB962C8B-B14F-4D97-AF65-F5344CB8AC3E}">
        <p14:creationId xmlns:p14="http://schemas.microsoft.com/office/powerpoint/2010/main" val="857144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5015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To answer this question, let’s see the context in which Peter wrote…</a:t>
            </a:r>
          </a:p>
        </p:txBody>
      </p:sp>
    </p:spTree>
    <p:extLst>
      <p:ext uri="{BB962C8B-B14F-4D97-AF65-F5344CB8AC3E}">
        <p14:creationId xmlns:p14="http://schemas.microsoft.com/office/powerpoint/2010/main" val="189276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OP-01-Gen-06</a:t>
            </a:r>
          </a:p>
          <a:p>
            <a:pPr eaLnBrk="1" hangingPunct="1"/>
            <a:r>
              <a:rPr lang="en-US" dirty="0">
                <a:latin typeface="Times New Roman" charset="0"/>
                <a:ea typeface="ＭＳ Ｐゴシック" charset="0"/>
                <a:cs typeface="ＭＳ Ｐゴシック" charset="0"/>
              </a:rPr>
              <a:t>OP-02-Lev-05</a:t>
            </a:r>
          </a:p>
          <a:p>
            <a:pPr eaLnBrk="1" hangingPunct="1"/>
            <a:r>
              <a:rPr lang="en-US" dirty="0">
                <a:latin typeface="Times New Roman" charset="0"/>
                <a:ea typeface="ＭＳ Ｐゴシック" charset="0"/>
                <a:cs typeface="ＭＳ Ｐゴシック" charset="0"/>
              </a:rPr>
              <a:t>NP-2 Peter-18</a:t>
            </a:r>
          </a:p>
          <a:p>
            <a:pPr eaLnBrk="1" hangingPunct="1"/>
            <a:r>
              <a:rPr lang="en-US" dirty="0">
                <a:latin typeface="Times New Roman" charset="0"/>
                <a:ea typeface="ＭＳ Ｐゴシック" charset="0"/>
                <a:cs typeface="ＭＳ Ｐゴシック" charset="0"/>
              </a:rPr>
              <a:t>OS-09-1Sam-34</a:t>
            </a:r>
          </a:p>
          <a:p>
            <a:pPr eaLnBrk="1" hangingPunct="1"/>
            <a:r>
              <a:rPr lang="en-US" dirty="0">
                <a:latin typeface="Times New Roman" charset="0"/>
                <a:ea typeface="ＭＳ Ｐゴシック" charset="0"/>
                <a:cs typeface="ＭＳ Ｐゴシック" charset="0"/>
              </a:rPr>
              <a:t>OS-10-2Sam-48</a:t>
            </a:r>
          </a:p>
          <a:p>
            <a:pPr eaLnBrk="1" hangingPunct="1"/>
            <a:r>
              <a:rPr lang="en-US" dirty="0">
                <a:latin typeface="Arial" charset="0"/>
                <a:ea typeface="ＭＳ Ｐゴシック" charset="0"/>
                <a:cs typeface="ＭＳ Ｐゴシック" charset="0"/>
              </a:rPr>
              <a:t>OS-12-2Kings-94</a:t>
            </a:r>
          </a:p>
          <a:p>
            <a:pPr eaLnBrk="1" hangingPunct="1"/>
            <a:r>
              <a:rPr lang="en-US" dirty="0">
                <a:latin typeface="Arial" charset="0"/>
                <a:ea typeface="ＭＳ Ｐゴシック" charset="0"/>
                <a:cs typeface="ＭＳ Ｐゴシック" charset="0"/>
              </a:rPr>
              <a:t>OS-13-1Chron-41</a:t>
            </a:r>
          </a:p>
          <a:p>
            <a:pPr eaLnBrk="1" hangingPunct="1"/>
            <a:r>
              <a:rPr lang="en-US" dirty="0">
                <a:latin typeface="Arial" charset="0"/>
                <a:ea typeface="ＭＳ Ｐゴシック" charset="0"/>
                <a:cs typeface="ＭＳ Ｐゴシック" charset="0"/>
              </a:rPr>
              <a:t>OS-14-2Chron-63</a:t>
            </a:r>
            <a:endParaRPr lang="en-US" dirty="0">
              <a:latin typeface="Times New Roman" charset="0"/>
              <a:ea typeface="ＭＳ Ｐゴシック" charset="0"/>
              <a:cs typeface="ＭＳ Ｐゴシック" charset="0"/>
            </a:endParaRPr>
          </a:p>
          <a:p>
            <a:pPr eaLnBrk="1" hangingPunct="1"/>
            <a:endParaRPr lang="en-US" dirty="0">
              <a:latin typeface="Arial"/>
              <a:cs typeface="Arial"/>
            </a:endParaRPr>
          </a:p>
          <a:p>
            <a:r>
              <a:rPr lang="en-US" dirty="0">
                <a:latin typeface="Arial"/>
                <a:cs typeface="Arial"/>
              </a:rPr>
              <a:t>We are in a study through the whole Bible right now, book by book. The goal is to give us a basic understanding of each book of the Bible.</a:t>
            </a:r>
          </a:p>
        </p:txBody>
      </p:sp>
    </p:spTree>
    <p:extLst>
      <p:ext uri="{BB962C8B-B14F-4D97-AF65-F5344CB8AC3E}">
        <p14:creationId xmlns:p14="http://schemas.microsoft.com/office/powerpoint/2010/main" val="2313397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Peter’s second letter is only the third General Epistle in our NT. After this study, we have 10 more NT books until we finish this series that I am calling “The Bible: Book by Book.”</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18</a:t>
            </a:fld>
            <a:endParaRPr lang="en-US"/>
          </a:p>
        </p:txBody>
      </p:sp>
    </p:spTree>
    <p:extLst>
      <p:ext uri="{BB962C8B-B14F-4D97-AF65-F5344CB8AC3E}">
        <p14:creationId xmlns:p14="http://schemas.microsoft.com/office/powerpoint/2010/main" val="139773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probably will be happy to hear that the Bible has much to say about knowledge—that seeking knowledge is a great thing! That is the key word for the letter of 2 Peter that we will study today.</a:t>
            </a:r>
          </a:p>
        </p:txBody>
      </p:sp>
    </p:spTree>
    <p:extLst>
      <p:ext uri="{BB962C8B-B14F-4D97-AF65-F5344CB8AC3E}">
        <p14:creationId xmlns:p14="http://schemas.microsoft.com/office/powerpoint/2010/main" val="1903005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Peter arrived in Rome about AD 62 and died there two years later in AD 64. </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22</a:t>
            </a:fld>
            <a:endParaRPr lang="en-US"/>
          </a:p>
        </p:txBody>
      </p:sp>
    </p:spTree>
    <p:extLst>
      <p:ext uri="{BB962C8B-B14F-4D97-AF65-F5344CB8AC3E}">
        <p14:creationId xmlns:p14="http://schemas.microsoft.com/office/powerpoint/2010/main" val="95722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pPr eaLnBrk="1" hangingPunct="1"/>
              <a:t>23</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He himself waited until marriage for sex and later wrote </a:t>
            </a:r>
            <a:r>
              <a:rPr lang="en-US" i="1" dirty="0">
                <a:latin typeface="Arial" panose="020B0604020202020204" pitchFamily="34" charset="0"/>
                <a:cs typeface="Arial" panose="020B0604020202020204" pitchFamily="34" charset="0"/>
              </a:rPr>
              <a:t>Boy Meets Girl.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0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p:txBody>
      </p:sp>
    </p:spTree>
    <p:extLst>
      <p:ext uri="{BB962C8B-B14F-4D97-AF65-F5344CB8AC3E}">
        <p14:creationId xmlns:p14="http://schemas.microsoft.com/office/powerpoint/2010/main" val="2839947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Yet in July 2019, Harris announced the breakup of his marriage.</a:t>
            </a:r>
          </a:p>
        </p:txBody>
      </p:sp>
    </p:spTree>
    <p:extLst>
      <p:ext uri="{BB962C8B-B14F-4D97-AF65-F5344CB8AC3E}">
        <p14:creationId xmlns:p14="http://schemas.microsoft.com/office/powerpoint/2010/main" val="1055429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p:txBody>
      </p:sp>
    </p:spTree>
    <p:extLst>
      <p:ext uri="{BB962C8B-B14F-4D97-AF65-F5344CB8AC3E}">
        <p14:creationId xmlns:p14="http://schemas.microsoft.com/office/powerpoint/2010/main" val="3857319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p:txBody>
      </p:sp>
    </p:spTree>
    <p:extLst>
      <p:ext uri="{BB962C8B-B14F-4D97-AF65-F5344CB8AC3E}">
        <p14:creationId xmlns:p14="http://schemas.microsoft.com/office/powerpoint/2010/main" val="3054962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54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31</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4456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8241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86844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ve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a:solidFill>
                  <a:schemeClr val="tx1"/>
                </a:solidFill>
                <a:effectLst/>
                <a:latin typeface="Times New Roman" pitchFamily="26" charset="0"/>
                <a:ea typeface="ＭＳ Ｐゴシック" charset="-128"/>
                <a:cs typeface="ＭＳ Ｐゴシック" charset="-128"/>
              </a:rPr>
              <a:t>Gangel,</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a:cs typeface="Arial"/>
              </a:rPr>
              <a:t>Faith</a:t>
            </a:r>
            <a:r>
              <a:rPr lang="en-US" dirty="0">
                <a:effectLst/>
                <a:latin typeface="Arial"/>
                <a:cs typeface="Arial"/>
              </a:rPr>
              <a:t> in Christ justifies us and starts our growth in character (5a).</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Goodness</a:t>
            </a:r>
            <a:r>
              <a:rPr lang="en-US" dirty="0">
                <a:effectLst/>
                <a:latin typeface="Arial"/>
                <a:cs typeface="Arial"/>
              </a:rPr>
              <a:t> (moral excellence) results from sins forgiven (5b).</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Knowledge</a:t>
            </a:r>
            <a:r>
              <a:rPr lang="en-US" dirty="0">
                <a:effectLst/>
                <a:latin typeface="Arial"/>
                <a:cs typeface="Arial"/>
              </a:rPr>
              <a:t> helps our goodness expand (5c).</a:t>
            </a:r>
            <a:r>
              <a:rPr lang="en-SG" dirty="0">
                <a:effectLst/>
                <a:latin typeface="Arial"/>
                <a:cs typeface="Arial"/>
              </a:rPr>
              <a:t> </a:t>
            </a:r>
            <a:br>
              <a:rPr lang="en-SG" dirty="0">
                <a:effectLst/>
                <a:latin typeface="Arial"/>
                <a:cs typeface="Arial"/>
              </a:rPr>
            </a:br>
            <a:r>
              <a:rPr lang="en-US" sz="1200" i="1" kern="1200" dirty="0">
                <a:solidFill>
                  <a:schemeClr val="tx1"/>
                </a:solidFill>
                <a:effectLst/>
                <a:latin typeface="Arial"/>
                <a:ea typeface="ＭＳ Ｐゴシック" charset="-128"/>
                <a:cs typeface="Arial"/>
              </a:rPr>
              <a:t>Self-control</a:t>
            </a:r>
            <a:r>
              <a:rPr lang="en-US" sz="1200" kern="1200" dirty="0">
                <a:solidFill>
                  <a:schemeClr val="tx1"/>
                </a:solidFill>
                <a:effectLst/>
                <a:latin typeface="Arial"/>
                <a:ea typeface="ＭＳ Ｐゴシック" charset="-128"/>
                <a:cs typeface="Arial"/>
              </a:rPr>
              <a:t> comes from knowing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own self-control (6a).</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Perseverance</a:t>
            </a:r>
            <a:r>
              <a:rPr lang="en-US" dirty="0">
                <a:effectLst/>
                <a:latin typeface="Arial"/>
                <a:cs typeface="Arial"/>
              </a:rPr>
              <a:t> is self-control over the long haul (6b).</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Godliness</a:t>
            </a:r>
            <a:r>
              <a:rPr lang="en-US" sz="1200" kern="1200" dirty="0">
                <a:solidFill>
                  <a:schemeClr val="tx1"/>
                </a:solidFill>
                <a:effectLst/>
                <a:latin typeface="Arial"/>
                <a:ea typeface="ＭＳ Ｐゴシック" charset="-128"/>
                <a:cs typeface="Arial"/>
              </a:rPr>
              <a:t> results from persevering over the long haul (6c).</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Brotherly kindness</a:t>
            </a:r>
            <a:r>
              <a:rPr lang="en-US" dirty="0">
                <a:effectLst/>
                <a:latin typeface="Arial"/>
                <a:cs typeface="Arial"/>
              </a:rPr>
              <a:t> results since godliness is relational (7a).</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Love</a:t>
            </a:r>
            <a:r>
              <a:rPr lang="en-US" sz="1200" kern="1200" dirty="0">
                <a:solidFill>
                  <a:schemeClr val="tx1"/>
                </a:solidFill>
                <a:effectLst/>
                <a:latin typeface="Arial"/>
                <a:ea typeface="ＭＳ Ｐゴシック" charset="-128"/>
                <a:cs typeface="Arial"/>
              </a:rPr>
              <a:t> is the climax as the highest character trait (7b).</a:t>
            </a:r>
            <a:r>
              <a:rPr lang="en-SG" sz="1200" kern="1200" dirty="0">
                <a:solidFill>
                  <a:schemeClr val="tx1"/>
                </a:solidFill>
                <a:effectLst/>
                <a:latin typeface="Arial"/>
                <a:ea typeface="ＭＳ Ｐゴシック" charset="-128"/>
                <a:cs typeface="Arial"/>
              </a:rPr>
              <a:t> </a:t>
            </a:r>
          </a:p>
          <a:p>
            <a:r>
              <a:rPr lang="en-US" sz="1200" kern="1200" dirty="0">
                <a:solidFill>
                  <a:schemeClr val="tx1"/>
                </a:solidFill>
                <a:effectLst/>
                <a:latin typeface="Arial"/>
                <a:ea typeface="ＭＳ Ｐゴシック" charset="-128"/>
                <a:cs typeface="Arial"/>
              </a:rPr>
              <a:t>These traits explain how we should show the divine nature in verse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54</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55</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A78AE7-B320-7247-8021-54BE1FD4DD1C}" type="slidenum">
              <a:rPr lang="en-US" sz="1200"/>
              <a:pPr eaLnBrk="1" hangingPunct="1"/>
              <a:t>56</a:t>
            </a:fld>
            <a:endParaRPr lang="en-US" sz="1200"/>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422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95461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p:txBody>
      </p:sp>
    </p:spTree>
    <p:extLst>
      <p:ext uri="{BB962C8B-B14F-4D97-AF65-F5344CB8AC3E}">
        <p14:creationId xmlns:p14="http://schemas.microsoft.com/office/powerpoint/2010/main" val="488951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p:txBody>
      </p:sp>
    </p:spTree>
    <p:extLst>
      <p:ext uri="{BB962C8B-B14F-4D97-AF65-F5344CB8AC3E}">
        <p14:creationId xmlns:p14="http://schemas.microsoft.com/office/powerpoint/2010/main" val="165206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36531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39420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938C41-59B6-8947-A312-85E012E73405}" type="slidenum">
              <a:rPr lang="en-US" sz="1200"/>
              <a:pPr eaLnBrk="1" hangingPunct="1"/>
              <a:t>62</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A5B60-AE1D-5D4E-A16D-FC71C7DE4633}" type="slidenum">
              <a:rPr lang="en-US" sz="1200"/>
              <a:pPr eaLnBrk="1" hangingPunct="1"/>
              <a:t>63</a:t>
            </a:fld>
            <a:endParaRPr lang="en-US" sz="1200"/>
          </a:p>
        </p:txBody>
      </p:sp>
      <p:sp>
        <p:nvSpPr>
          <p:cNvPr id="308226" name="Rectangle 1026"/>
          <p:cNvSpPr>
            <a:spLocks noGrp="1" noRot="1" noChangeAspect="1" noChangeArrowheads="1"/>
          </p:cNvSpPr>
          <p:nvPr>
            <p:ph type="sldImg"/>
          </p:nvPr>
        </p:nvSpPr>
        <p:spPr>
          <a:solidFill>
            <a:srgbClr val="FFFFFF"/>
          </a:solidFill>
          <a:ln/>
        </p:spPr>
      </p:sp>
      <p:sp>
        <p:nvSpPr>
          <p:cNvPr id="308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32742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0346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18791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4AD5C7-B7A1-7542-8095-9C4EC2FCB3F6}" type="slidenum">
              <a:rPr lang="en-US" sz="1200"/>
              <a:pPr eaLnBrk="1" hangingPunct="1"/>
              <a:t>70</a:t>
            </a:fld>
            <a:endParaRPr lang="en-US" sz="1200"/>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069EF4-3C3E-F344-B321-258C51D6D708}" type="slidenum">
              <a:rPr lang="en-US" sz="1200"/>
              <a:pPr eaLnBrk="1" hangingPunct="1"/>
              <a:t>71</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06795A-D31F-0047-8B5B-B40FBF2653B0}" type="slidenum">
              <a:rPr lang="en-US" sz="1200" b="1">
                <a:solidFill>
                  <a:srgbClr val="000000"/>
                </a:solidFill>
                <a:latin typeface="Times" charset="0"/>
              </a:rPr>
              <a:pPr eaLnBrk="1" hangingPunct="1"/>
              <a:t>72</a:t>
            </a:fld>
            <a:endParaRPr lang="en-US" sz="1200" b="1">
              <a:solidFill>
                <a:srgbClr val="000000"/>
              </a:solidFill>
              <a:latin typeface="Times"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386644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73</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7D39C6-20F8-6848-AD00-386C9BE542A5}" type="slidenum">
              <a:rPr lang="en-US" sz="1200" b="1">
                <a:solidFill>
                  <a:srgbClr val="000000"/>
                </a:solidFill>
                <a:latin typeface="Times" charset="0"/>
              </a:rPr>
              <a:pPr eaLnBrk="1" hangingPunct="1"/>
              <a:t>74</a:t>
            </a:fld>
            <a:endParaRPr lang="en-US" sz="1200" b="1">
              <a:solidFill>
                <a:srgbClr val="000000"/>
              </a:solidFill>
              <a:latin typeface="Times"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75</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3734479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51694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78</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40810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80</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knowledge that Peter is talking about is knowledge to fight heresy…</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8</a:t>
            </a:fld>
            <a:endParaRPr lang="en-US"/>
          </a:p>
        </p:txBody>
      </p:sp>
    </p:spTree>
    <p:extLst>
      <p:ext uri="{BB962C8B-B14F-4D97-AF65-F5344CB8AC3E}">
        <p14:creationId xmlns:p14="http://schemas.microsoft.com/office/powerpoint/2010/main" val="18995134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Big Bang: heat death (cold, dark universe) or big crunch (collapsing universe)</a:t>
            </a:r>
            <a:r>
              <a:rPr lang="en-SG" dirty="0"/>
              <a:t>? OR…</a:t>
            </a:r>
          </a:p>
          <a:p>
            <a:pPr>
              <a:defRPr/>
            </a:pPr>
            <a:r>
              <a:rPr lang="en-US" dirty="0"/>
              <a:t>Bible: literal heat death and then new heavens and new earth</a:t>
            </a:r>
            <a:r>
              <a:rPr lang="en-SG" dirty="0"/>
              <a:t>?</a:t>
            </a:r>
            <a:endParaRPr lang="en-US" dirty="0"/>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6E6C94-F5E7-1349-AE90-E1B982933311}" type="slidenum">
              <a:rPr lang="en-US">
                <a:solidFill>
                  <a:prstClr val="black"/>
                </a:solidFill>
              </a:rPr>
              <a:pPr>
                <a:defRPr/>
              </a:pPr>
              <a:t>85</a:t>
            </a:fld>
            <a:endParaRPr lang="en-US">
              <a:solidFill>
                <a:prstClr val="black"/>
              </a:solidFill>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9811" name="Rectangle 3"/>
          <p:cNvSpPr>
            <a:spLocks noGrp="1" noChangeArrowheads="1"/>
          </p:cNvSpPr>
          <p:nvPr>
            <p:ph type="body" idx="1"/>
          </p:nvPr>
        </p:nvSpPr>
        <p:spPr/>
        <p:txBody>
          <a:bodyPr/>
          <a:lstStyle/>
          <a:p>
            <a:pPr eaLnBrk="1" hangingPunct="1">
              <a:defRPr/>
            </a:pPr>
            <a:r>
              <a:rPr lang="en-US" dirty="0">
                <a:cs typeface="+mn-cs"/>
              </a:rPr>
              <a:t>The secular worldview sees the world starting with heat and cooling off into obscurity in the death of heat that takes billions of years.</a:t>
            </a:r>
          </a:p>
          <a:p>
            <a:pPr eaLnBrk="1" hangingPunct="1">
              <a:defRPr/>
            </a:pPr>
            <a:r>
              <a:rPr lang="en-US" dirty="0">
                <a:cs typeface="+mn-cs"/>
              </a:rPr>
              <a:t>The biblical teaching shows God’s truth—that the world started with temperate climate but will end with intense heat (2 Pet 3:10) before the Lord remakes it to last forever.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44030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734448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36504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94</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02592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0077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last two verses of his letter notes twice the importance of knowing the truth.</a:t>
            </a:r>
          </a:p>
        </p:txBody>
      </p:sp>
    </p:spTree>
    <p:extLst>
      <p:ext uri="{BB962C8B-B14F-4D97-AF65-F5344CB8AC3E}">
        <p14:creationId xmlns:p14="http://schemas.microsoft.com/office/powerpoint/2010/main" val="19395861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2442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5125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5784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92222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215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4F7599F3-3545-204F-B3B9-103B71590489}" type="slidenum">
              <a:rPr lang="en-US"/>
              <a:pPr>
                <a:defRPr/>
              </a:pPr>
              <a:t>‹#›</a:t>
            </a:fld>
            <a:endParaRPr lang="en-US"/>
          </a:p>
        </p:txBody>
      </p:sp>
    </p:spTree>
    <p:extLst>
      <p:ext uri="{BB962C8B-B14F-4D97-AF65-F5344CB8AC3E}">
        <p14:creationId xmlns:p14="http://schemas.microsoft.com/office/powerpoint/2010/main" val="34062444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915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6941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87F8C9A-C227-2C49-B032-3B0678DAC127}" type="slidenum">
              <a:rPr lang="en-US"/>
              <a:pPr>
                <a:defRPr/>
              </a:pPr>
              <a:t>‹#›</a:t>
            </a:fld>
            <a:endParaRPr lang="en-US"/>
          </a:p>
        </p:txBody>
      </p:sp>
    </p:spTree>
    <p:extLst>
      <p:ext uri="{BB962C8B-B14F-4D97-AF65-F5344CB8AC3E}">
        <p14:creationId xmlns:p14="http://schemas.microsoft.com/office/powerpoint/2010/main" val="4066982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98525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16750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12445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815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55253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41277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4418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3313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86040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1996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058B5B1-73BA-5E4E-8BE9-53930CA8D26D}" type="slidenum">
              <a:rPr lang="en-US"/>
              <a:pPr>
                <a:defRPr/>
              </a:pPr>
              <a:t>‹#›</a:t>
            </a:fld>
            <a:endParaRPr lang="en-US"/>
          </a:p>
        </p:txBody>
      </p:sp>
    </p:spTree>
    <p:extLst>
      <p:ext uri="{BB962C8B-B14F-4D97-AF65-F5344CB8AC3E}">
        <p14:creationId xmlns:p14="http://schemas.microsoft.com/office/powerpoint/2010/main" val="14005845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04138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DDBA233-AB15-9E4E-8F0B-40A4981B6506}" type="slidenum">
              <a:rPr lang="en-US"/>
              <a:pPr>
                <a:defRPr/>
              </a:pPr>
              <a:t>‹#›</a:t>
            </a:fld>
            <a:endParaRPr lang="en-US"/>
          </a:p>
        </p:txBody>
      </p:sp>
    </p:spTree>
    <p:extLst>
      <p:ext uri="{BB962C8B-B14F-4D97-AF65-F5344CB8AC3E}">
        <p14:creationId xmlns:p14="http://schemas.microsoft.com/office/powerpoint/2010/main" val="34054433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453859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68800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830754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98425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587108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73583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8C33C5-3D56-E342-82EA-64781C37D551}" type="slidenum">
              <a:rPr lang="en-US"/>
              <a:pPr>
                <a:defRPr/>
              </a:pPr>
              <a:t>‹#›</a:t>
            </a:fld>
            <a:endParaRPr lang="en-US"/>
          </a:p>
        </p:txBody>
      </p:sp>
    </p:spTree>
    <p:extLst>
      <p:ext uri="{BB962C8B-B14F-4D97-AF65-F5344CB8AC3E}">
        <p14:creationId xmlns:p14="http://schemas.microsoft.com/office/powerpoint/2010/main" val="4101067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4220979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885051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15769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8426587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865528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C0D348F-3DE6-2249-92A8-A09C547E3FEA}" type="slidenum">
              <a:rPr lang="en-US"/>
              <a:pPr>
                <a:defRPr/>
              </a:pPr>
              <a:t>‹#›</a:t>
            </a:fld>
            <a:endParaRPr lang="en-US"/>
          </a:p>
        </p:txBody>
      </p:sp>
    </p:spTree>
    <p:extLst>
      <p:ext uri="{BB962C8B-B14F-4D97-AF65-F5344CB8AC3E}">
        <p14:creationId xmlns:p14="http://schemas.microsoft.com/office/powerpoint/2010/main" val="29427680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6C17065-3A10-1940-BA2E-A17307DA7AFA}" type="slidenum">
              <a:rPr lang="en-US"/>
              <a:pPr>
                <a:defRPr/>
              </a:pPr>
              <a:t>‹#›</a:t>
            </a:fld>
            <a:endParaRPr lang="en-US"/>
          </a:p>
        </p:txBody>
      </p:sp>
    </p:spTree>
    <p:extLst>
      <p:ext uri="{BB962C8B-B14F-4D97-AF65-F5344CB8AC3E}">
        <p14:creationId xmlns:p14="http://schemas.microsoft.com/office/powerpoint/2010/main" val="378976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BB3940A-8B39-D444-8294-11DA67913749}" type="slidenum">
              <a:rPr lang="en-US"/>
              <a:pPr>
                <a:defRPr/>
              </a:pPr>
              <a:t>‹#›</a:t>
            </a:fld>
            <a:endParaRPr lang="en-US"/>
          </a:p>
        </p:txBody>
      </p:sp>
    </p:spTree>
    <p:extLst>
      <p:ext uri="{BB962C8B-B14F-4D97-AF65-F5344CB8AC3E}">
        <p14:creationId xmlns:p14="http://schemas.microsoft.com/office/powerpoint/2010/main" val="177169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F07D211-F257-DA40-B89B-19EF4F72C8C7}" type="slidenum">
              <a:rPr lang="en-US"/>
              <a:pPr>
                <a:defRPr/>
              </a:pPr>
              <a:t>‹#›</a:t>
            </a:fld>
            <a:endParaRPr lang="en-US"/>
          </a:p>
        </p:txBody>
      </p:sp>
    </p:spTree>
    <p:extLst>
      <p:ext uri="{BB962C8B-B14F-4D97-AF65-F5344CB8AC3E}">
        <p14:creationId xmlns:p14="http://schemas.microsoft.com/office/powerpoint/2010/main" val="3615326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C0B019-546D-B84F-9152-0431DEF24D8C}" type="slidenum">
              <a:rPr lang="en-US"/>
              <a:pPr>
                <a:defRPr/>
              </a:pPr>
              <a:t>‹#›</a:t>
            </a:fld>
            <a:endParaRPr lang="en-US"/>
          </a:p>
        </p:txBody>
      </p:sp>
    </p:spTree>
    <p:extLst>
      <p:ext uri="{BB962C8B-B14F-4D97-AF65-F5344CB8AC3E}">
        <p14:creationId xmlns:p14="http://schemas.microsoft.com/office/powerpoint/2010/main" val="1740010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877AFC6-2CF2-A04D-A6A6-48F0697C6D7D}" type="slidenum">
              <a:rPr lang="en-US"/>
              <a:pPr>
                <a:defRPr/>
              </a:pPr>
              <a:t>‹#›</a:t>
            </a:fld>
            <a:endParaRPr lang="en-US"/>
          </a:p>
        </p:txBody>
      </p:sp>
    </p:spTree>
    <p:extLst>
      <p:ext uri="{BB962C8B-B14F-4D97-AF65-F5344CB8AC3E}">
        <p14:creationId xmlns:p14="http://schemas.microsoft.com/office/powerpoint/2010/main" val="4175471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334DE5-D228-604B-A028-0297F64D38A4}" type="slidenum">
              <a:rPr lang="en-US"/>
              <a:pPr>
                <a:defRPr/>
              </a:pPr>
              <a:t>‹#›</a:t>
            </a:fld>
            <a:endParaRPr lang="en-US"/>
          </a:p>
        </p:txBody>
      </p:sp>
    </p:spTree>
    <p:extLst>
      <p:ext uri="{BB962C8B-B14F-4D97-AF65-F5344CB8AC3E}">
        <p14:creationId xmlns:p14="http://schemas.microsoft.com/office/powerpoint/2010/main" val="142317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DA85B-F4D0-934F-83BE-D0A898C603B7}" type="slidenum">
              <a:rPr lang="en-US"/>
              <a:pPr>
                <a:defRPr/>
              </a:pPr>
              <a:t>‹#›</a:t>
            </a:fld>
            <a:endParaRPr lang="en-US"/>
          </a:p>
        </p:txBody>
      </p:sp>
    </p:spTree>
    <p:extLst>
      <p:ext uri="{BB962C8B-B14F-4D97-AF65-F5344CB8AC3E}">
        <p14:creationId xmlns:p14="http://schemas.microsoft.com/office/powerpoint/2010/main" val="3339162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B61A7-D4B0-3043-AD4E-009DEBB20AC1}" type="slidenum">
              <a:rPr lang="en-US"/>
              <a:pPr>
                <a:defRPr/>
              </a:pPr>
              <a:t>‹#›</a:t>
            </a:fld>
            <a:endParaRPr lang="en-US"/>
          </a:p>
        </p:txBody>
      </p:sp>
    </p:spTree>
    <p:extLst>
      <p:ext uri="{BB962C8B-B14F-4D97-AF65-F5344CB8AC3E}">
        <p14:creationId xmlns:p14="http://schemas.microsoft.com/office/powerpoint/2010/main" val="31697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5AE5-9284-E445-B696-2698959C16BF}" type="slidenum">
              <a:rPr lang="en-US"/>
              <a:pPr>
                <a:defRPr/>
              </a:pPr>
              <a:t>‹#›</a:t>
            </a:fld>
            <a:endParaRPr lang="en-US"/>
          </a:p>
        </p:txBody>
      </p:sp>
    </p:spTree>
    <p:extLst>
      <p:ext uri="{BB962C8B-B14F-4D97-AF65-F5344CB8AC3E}">
        <p14:creationId xmlns:p14="http://schemas.microsoft.com/office/powerpoint/2010/main" val="201157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7D3E41-9D8B-CD47-80BD-3E77729A5376}" type="slidenum">
              <a:rPr lang="en-US"/>
              <a:pPr>
                <a:defRPr/>
              </a:pPr>
              <a:t>‹#›</a:t>
            </a:fld>
            <a:endParaRPr lang="en-US"/>
          </a:p>
        </p:txBody>
      </p:sp>
    </p:spTree>
    <p:extLst>
      <p:ext uri="{BB962C8B-B14F-4D97-AF65-F5344CB8AC3E}">
        <p14:creationId xmlns:p14="http://schemas.microsoft.com/office/powerpoint/2010/main" val="1209431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B4C6C8-8022-B244-B5B8-4704037D262F}" type="slidenum">
              <a:rPr lang="en-US"/>
              <a:pPr>
                <a:defRPr/>
              </a:pPr>
              <a:t>‹#›</a:t>
            </a:fld>
            <a:endParaRPr lang="en-US"/>
          </a:p>
        </p:txBody>
      </p:sp>
    </p:spTree>
    <p:extLst>
      <p:ext uri="{BB962C8B-B14F-4D97-AF65-F5344CB8AC3E}">
        <p14:creationId xmlns:p14="http://schemas.microsoft.com/office/powerpoint/2010/main" val="1226489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41CE23-7F37-7E4F-AE07-9F2DA40249B5}" type="slidenum">
              <a:rPr lang="en-US"/>
              <a:pPr>
                <a:defRPr/>
              </a:pPr>
              <a:t>‹#›</a:t>
            </a:fld>
            <a:endParaRPr lang="en-US"/>
          </a:p>
        </p:txBody>
      </p:sp>
    </p:spTree>
    <p:extLst>
      <p:ext uri="{BB962C8B-B14F-4D97-AF65-F5344CB8AC3E}">
        <p14:creationId xmlns:p14="http://schemas.microsoft.com/office/powerpoint/2010/main" val="79959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6798D7-563A-9B4A-8CB5-33E303D7E276}" type="slidenum">
              <a:rPr lang="en-US"/>
              <a:pPr>
                <a:defRPr/>
              </a:pPr>
              <a:t>‹#›</a:t>
            </a:fld>
            <a:endParaRPr lang="en-US"/>
          </a:p>
        </p:txBody>
      </p:sp>
    </p:spTree>
    <p:extLst>
      <p:ext uri="{BB962C8B-B14F-4D97-AF65-F5344CB8AC3E}">
        <p14:creationId xmlns:p14="http://schemas.microsoft.com/office/powerpoint/2010/main" val="4032243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755FE3-8EDF-CC45-823C-489F29364014}" type="slidenum">
              <a:rPr lang="en-US"/>
              <a:pPr>
                <a:defRPr/>
              </a:pPr>
              <a:t>‹#›</a:t>
            </a:fld>
            <a:endParaRPr lang="en-US"/>
          </a:p>
        </p:txBody>
      </p:sp>
    </p:spTree>
    <p:extLst>
      <p:ext uri="{BB962C8B-B14F-4D97-AF65-F5344CB8AC3E}">
        <p14:creationId xmlns:p14="http://schemas.microsoft.com/office/powerpoint/2010/main" val="253537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51F43-79FA-604C-9702-E8722C9A8F07}" type="slidenum">
              <a:rPr lang="en-US"/>
              <a:pPr>
                <a:defRPr/>
              </a:pPr>
              <a:t>‹#›</a:t>
            </a:fld>
            <a:endParaRPr lang="en-US"/>
          </a:p>
        </p:txBody>
      </p:sp>
    </p:spTree>
    <p:extLst>
      <p:ext uri="{BB962C8B-B14F-4D97-AF65-F5344CB8AC3E}">
        <p14:creationId xmlns:p14="http://schemas.microsoft.com/office/powerpoint/2010/main" val="1981888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A2235-4AAA-FE4C-BE81-C55C376431DC}" type="slidenum">
              <a:rPr lang="en-US"/>
              <a:pPr>
                <a:defRPr/>
              </a:pPr>
              <a:t>‹#›</a:t>
            </a:fld>
            <a:endParaRPr lang="en-US"/>
          </a:p>
        </p:txBody>
      </p:sp>
    </p:spTree>
    <p:extLst>
      <p:ext uri="{BB962C8B-B14F-4D97-AF65-F5344CB8AC3E}">
        <p14:creationId xmlns:p14="http://schemas.microsoft.com/office/powerpoint/2010/main" val="2495956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4056200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62275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2692449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4073037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3574108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384621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2384326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131786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3300635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847762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3055826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990635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257422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4098568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3758812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8C69F-1260-304A-B6B1-EA51CD69B7A1}" type="slidenum">
              <a:rPr lang="en-US"/>
              <a:pPr>
                <a:defRPr/>
              </a:pPr>
              <a:t>‹#›</a:t>
            </a:fld>
            <a:endParaRPr lang="en-US"/>
          </a:p>
        </p:txBody>
      </p:sp>
    </p:spTree>
    <p:extLst>
      <p:ext uri="{BB962C8B-B14F-4D97-AF65-F5344CB8AC3E}">
        <p14:creationId xmlns:p14="http://schemas.microsoft.com/office/powerpoint/2010/main" val="3357109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634BC8-9712-464C-A581-534340FFAEF2}" type="slidenum">
              <a:rPr lang="en-US"/>
              <a:pPr>
                <a:defRPr/>
              </a:pPr>
              <a:t>‹#›</a:t>
            </a:fld>
            <a:endParaRPr lang="en-US"/>
          </a:p>
        </p:txBody>
      </p:sp>
    </p:spTree>
    <p:extLst>
      <p:ext uri="{BB962C8B-B14F-4D97-AF65-F5344CB8AC3E}">
        <p14:creationId xmlns:p14="http://schemas.microsoft.com/office/powerpoint/2010/main" val="1020719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59818-3128-2F42-8087-0DD1E07B2581}" type="slidenum">
              <a:rPr lang="en-US"/>
              <a:pPr>
                <a:defRPr/>
              </a:pPr>
              <a:t>‹#›</a:t>
            </a:fld>
            <a:endParaRPr lang="en-US"/>
          </a:p>
        </p:txBody>
      </p:sp>
    </p:spTree>
    <p:extLst>
      <p:ext uri="{BB962C8B-B14F-4D97-AF65-F5344CB8AC3E}">
        <p14:creationId xmlns:p14="http://schemas.microsoft.com/office/powerpoint/2010/main" val="184350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B689B-F15E-744A-B9D3-D71544618447}" type="slidenum">
              <a:rPr lang="en-US"/>
              <a:pPr>
                <a:defRPr/>
              </a:pPr>
              <a:t>‹#›</a:t>
            </a:fld>
            <a:endParaRPr lang="en-US"/>
          </a:p>
        </p:txBody>
      </p:sp>
    </p:spTree>
    <p:extLst>
      <p:ext uri="{BB962C8B-B14F-4D97-AF65-F5344CB8AC3E}">
        <p14:creationId xmlns:p14="http://schemas.microsoft.com/office/powerpoint/2010/main" val="2150389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F66196-142F-B346-A1D2-B410EC2BC8A1}" type="slidenum">
              <a:rPr lang="en-US"/>
              <a:pPr>
                <a:defRPr/>
              </a:pPr>
              <a:t>‹#›</a:t>
            </a:fld>
            <a:endParaRPr lang="en-US"/>
          </a:p>
        </p:txBody>
      </p:sp>
    </p:spTree>
    <p:extLst>
      <p:ext uri="{BB962C8B-B14F-4D97-AF65-F5344CB8AC3E}">
        <p14:creationId xmlns:p14="http://schemas.microsoft.com/office/powerpoint/2010/main" val="3670825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F76564-A09D-AA40-BF92-8CB68575123B}" type="slidenum">
              <a:rPr lang="en-US"/>
              <a:pPr>
                <a:defRPr/>
              </a:pPr>
              <a:t>‹#›</a:t>
            </a:fld>
            <a:endParaRPr lang="en-US"/>
          </a:p>
        </p:txBody>
      </p:sp>
    </p:spTree>
    <p:extLst>
      <p:ext uri="{BB962C8B-B14F-4D97-AF65-F5344CB8AC3E}">
        <p14:creationId xmlns:p14="http://schemas.microsoft.com/office/powerpoint/2010/main" val="2098891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DF745F-3350-EC4C-B83E-F76588B9438E}" type="slidenum">
              <a:rPr lang="en-US"/>
              <a:pPr>
                <a:defRPr/>
              </a:pPr>
              <a:t>‹#›</a:t>
            </a:fld>
            <a:endParaRPr lang="en-US"/>
          </a:p>
        </p:txBody>
      </p:sp>
    </p:spTree>
    <p:extLst>
      <p:ext uri="{BB962C8B-B14F-4D97-AF65-F5344CB8AC3E}">
        <p14:creationId xmlns:p14="http://schemas.microsoft.com/office/powerpoint/2010/main" val="1241751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8D100E-45F0-054B-94B6-7A7E83647ADD}" type="slidenum">
              <a:rPr lang="en-US"/>
              <a:pPr>
                <a:defRPr/>
              </a:pPr>
              <a:t>‹#›</a:t>
            </a:fld>
            <a:endParaRPr lang="en-US"/>
          </a:p>
        </p:txBody>
      </p:sp>
    </p:spTree>
    <p:extLst>
      <p:ext uri="{BB962C8B-B14F-4D97-AF65-F5344CB8AC3E}">
        <p14:creationId xmlns:p14="http://schemas.microsoft.com/office/powerpoint/2010/main" val="370810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ACB60-E0E3-B14B-9187-2F7B228ECDED}" type="slidenum">
              <a:rPr lang="en-US"/>
              <a:pPr>
                <a:defRPr/>
              </a:pPr>
              <a:t>‹#›</a:t>
            </a:fld>
            <a:endParaRPr lang="en-US"/>
          </a:p>
        </p:txBody>
      </p:sp>
    </p:spTree>
    <p:extLst>
      <p:ext uri="{BB962C8B-B14F-4D97-AF65-F5344CB8AC3E}">
        <p14:creationId xmlns:p14="http://schemas.microsoft.com/office/powerpoint/2010/main" val="3030085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8F7BB-65D6-0F4C-85A1-529484B414DB}" type="slidenum">
              <a:rPr lang="en-US"/>
              <a:pPr>
                <a:defRPr/>
              </a:pPr>
              <a:t>‹#›</a:t>
            </a:fld>
            <a:endParaRPr lang="en-US"/>
          </a:p>
        </p:txBody>
      </p:sp>
    </p:spTree>
    <p:extLst>
      <p:ext uri="{BB962C8B-B14F-4D97-AF65-F5344CB8AC3E}">
        <p14:creationId xmlns:p14="http://schemas.microsoft.com/office/powerpoint/2010/main" val="294294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76370D-7B5B-8A42-AA0F-5B158A11463E}" type="slidenum">
              <a:rPr lang="en-US"/>
              <a:pPr>
                <a:defRPr/>
              </a:pPr>
              <a:t>‹#›</a:t>
            </a:fld>
            <a:endParaRPr lang="en-US"/>
          </a:p>
        </p:txBody>
      </p:sp>
    </p:spTree>
    <p:extLst>
      <p:ext uri="{BB962C8B-B14F-4D97-AF65-F5344CB8AC3E}">
        <p14:creationId xmlns:p14="http://schemas.microsoft.com/office/powerpoint/2010/main" val="1005584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55354B7-141A-D941-9203-8C31893F2617}" type="slidenum">
              <a:rPr lang="en-US"/>
              <a:pPr>
                <a:defRPr/>
              </a:pPr>
              <a:t>‹#›</a:t>
            </a:fld>
            <a:endParaRPr lang="en-US"/>
          </a:p>
        </p:txBody>
      </p:sp>
    </p:spTree>
    <p:extLst>
      <p:ext uri="{BB962C8B-B14F-4D97-AF65-F5344CB8AC3E}">
        <p14:creationId xmlns:p14="http://schemas.microsoft.com/office/powerpoint/2010/main" val="2178586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B89DC-3B9D-1644-80FA-D6E30CEB8097}" type="slidenum">
              <a:rPr lang="en-US"/>
              <a:pPr>
                <a:defRPr/>
              </a:pPr>
              <a:t>‹#›</a:t>
            </a:fld>
            <a:endParaRPr lang="en-US"/>
          </a:p>
        </p:txBody>
      </p:sp>
    </p:spTree>
    <p:extLst>
      <p:ext uri="{BB962C8B-B14F-4D97-AF65-F5344CB8AC3E}">
        <p14:creationId xmlns:p14="http://schemas.microsoft.com/office/powerpoint/2010/main" val="2900609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B15D9E-1AAE-C14C-8EF0-05296192A0CB}" type="slidenum">
              <a:rPr lang="en-US"/>
              <a:pPr>
                <a:defRPr/>
              </a:pPr>
              <a:t>‹#›</a:t>
            </a:fld>
            <a:endParaRPr lang="en-US"/>
          </a:p>
        </p:txBody>
      </p:sp>
    </p:spTree>
    <p:extLst>
      <p:ext uri="{BB962C8B-B14F-4D97-AF65-F5344CB8AC3E}">
        <p14:creationId xmlns:p14="http://schemas.microsoft.com/office/powerpoint/2010/main" val="1382429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7C6A7EA-9D05-DD4A-9F5C-D0F30384E0FE}" type="slidenum">
              <a:rPr lang="en-US"/>
              <a:pPr>
                <a:defRPr/>
              </a:pPr>
              <a:t>‹#›</a:t>
            </a:fld>
            <a:endParaRPr lang="en-US"/>
          </a:p>
        </p:txBody>
      </p:sp>
    </p:spTree>
    <p:extLst>
      <p:ext uri="{BB962C8B-B14F-4D97-AF65-F5344CB8AC3E}">
        <p14:creationId xmlns:p14="http://schemas.microsoft.com/office/powerpoint/2010/main" val="61197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1609545662"/>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3766525049"/>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1313002206"/>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1562570193"/>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190154853"/>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4700352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900706267"/>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94737257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93365852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717462596"/>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3810861467"/>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0135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1.jpe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6649973"/>
      </p:ext>
    </p:extLst>
  </p:cSld>
  <p:clrMap bg1="lt1" tx1="dk1" bg2="lt2" tx2="dk2" accent1="accent1" accent2="accent2" accent3="accent3" accent4="accent4" accent5="accent5" accent6="accent6" hlink="hlink" folHlink="folHlink"/>
  <p:sldLayoutIdLst>
    <p:sldLayoutId id="2147488479" r:id="rId1"/>
    <p:sldLayoutId id="2147488480" r:id="rId2"/>
    <p:sldLayoutId id="2147488481" r:id="rId3"/>
    <p:sldLayoutId id="2147488482" r:id="rId4"/>
    <p:sldLayoutId id="2147488483" r:id="rId5"/>
    <p:sldLayoutId id="2147488484" r:id="rId6"/>
    <p:sldLayoutId id="2147488485" r:id="rId7"/>
    <p:sldLayoutId id="2147488486" r:id="rId8"/>
    <p:sldLayoutId id="2147488487" r:id="rId9"/>
    <p:sldLayoutId id="2147488488" r:id="rId10"/>
    <p:sldLayoutId id="21474884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74901"/>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3200400" cy="6858000"/>
            <a:chOff x="0" y="0"/>
            <a:chExt cx="2016" cy="4320"/>
          </a:xfrm>
        </p:grpSpPr>
        <p:sp>
          <p:nvSpPr>
            <p:cNvPr id="501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01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501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229386"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87E0CA54-247E-964F-9859-E1A2C71357E0}" type="slidenum">
              <a:rPr lang="en-US"/>
              <a:pPr>
                <a:defRPr/>
              </a:pPr>
              <a:t>‹#›</a:t>
            </a:fld>
            <a:endParaRPr lang="en-US"/>
          </a:p>
        </p:txBody>
      </p:sp>
      <p:grpSp>
        <p:nvGrpSpPr>
          <p:cNvPr id="50185" name="Group 11"/>
          <p:cNvGrpSpPr>
            <a:grpSpLocks/>
          </p:cNvGrpSpPr>
          <p:nvPr/>
        </p:nvGrpSpPr>
        <p:grpSpPr bwMode="auto">
          <a:xfrm>
            <a:off x="228600" y="1981200"/>
            <a:ext cx="7391400" cy="319088"/>
            <a:chOff x="144" y="1248"/>
            <a:chExt cx="4656" cy="201"/>
          </a:xfrm>
        </p:grpSpPr>
        <p:sp>
          <p:nvSpPr>
            <p:cNvPr id="501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8357"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26"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0"/>
                <a:cs typeface="Osaka" charset="0"/>
              </a:defRPr>
            </a:lvl1pPr>
          </a:lstStyle>
          <a:p>
            <a:pPr>
              <a:defRPr/>
            </a:pPr>
            <a:fld id="{B9F49838-CAC2-104E-BBD9-85F5994868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5E33E51-04C2-BB4A-A1F1-B0BFF9AB85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cs typeface="Aria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cs typeface="Aria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cs typeface="Arial"/>
              </a:rPr>
              <a:pPr>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5.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6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6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6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6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1.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4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4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41.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4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14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41.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14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14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141.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6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41.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141.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41.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65.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3.xml"/><Relationship Id="rId1" Type="http://schemas.openxmlformats.org/officeDocument/2006/relationships/slideLayout" Target="../slideLayouts/slideLayout165.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4.xml"/><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25.xml"/><Relationship Id="rId1" Type="http://schemas.openxmlformats.org/officeDocument/2006/relationships/themeOverride" Target="../theme/themeOverride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57.emf"/></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81.xml"/><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165.xml"/></Relationships>
</file>

<file path=ppt/slides/_rels/slide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4.xml"/><Relationship Id="rId1" Type="http://schemas.openxmlformats.org/officeDocument/2006/relationships/slideLayout" Target="../slideLayouts/slideLayout16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5.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91.xml"/><Relationship Id="rId5" Type="http://schemas.openxmlformats.org/officeDocument/2006/relationships/image" Target="../media/image65.png"/><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97.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1.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_rels/slide9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3.xml"/><Relationship Id="rId1" Type="http://schemas.openxmlformats.org/officeDocument/2006/relationships/slideLayout" Target="../slideLayouts/slideLayout165.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165.xml"/></Relationships>
</file>

<file path=ppt/slides/_rels/slide9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5.xml"/><Relationship Id="rId1" Type="http://schemas.openxmlformats.org/officeDocument/2006/relationships/slideLayout" Target="../slideLayouts/slideLayout165.xml"/></Relationships>
</file>

<file path=ppt/slides/_rels/slide9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71.emf"/><Relationship Id="rId4" Type="http://schemas.openxmlformats.org/officeDocument/2006/relationships/image" Target="../media/image70.gi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8.xml"/><Relationship Id="rId1" Type="http://schemas.openxmlformats.org/officeDocument/2006/relationships/slideLayout" Target="../slideLayouts/slideLayout165.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165.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165.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86811"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Be Knowledgeable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764162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en-US" sz="9600" b="1" dirty="0">
                <a:solidFill>
                  <a:srgbClr val="62A100"/>
                </a:solidFill>
                <a:effectLst>
                  <a:glow rad="127000">
                    <a:schemeClr val="bg1"/>
                  </a:glow>
                </a:effectLst>
                <a:latin typeface="Arial" charset="0"/>
                <a:ea typeface="ＭＳ Ｐゴシック" charset="0"/>
                <a:cs typeface="ＭＳ Ｐゴシック" charset="0"/>
              </a:rPr>
              <a:t>Growing</a:t>
            </a:r>
            <a:br>
              <a:rPr lang="en-US" sz="9600" b="1" dirty="0">
                <a:solidFill>
                  <a:srgbClr val="62A100"/>
                </a:solidFill>
                <a:effectLst>
                  <a:glow rad="127000">
                    <a:schemeClr val="bg1"/>
                  </a:glow>
                </a:effectLst>
                <a:latin typeface="Arial" charset="0"/>
                <a:ea typeface="ＭＳ Ｐゴシック" charset="0"/>
                <a:cs typeface="ＭＳ Ｐゴシック" charset="0"/>
              </a:rPr>
            </a:br>
            <a:r>
              <a:rPr lang="en-US" sz="5400" b="1" dirty="0">
                <a:solidFill>
                  <a:srgbClr val="62A100"/>
                </a:solidFill>
                <a:effectLst>
                  <a:glow rad="127000">
                    <a:schemeClr val="bg1"/>
                  </a:glow>
                </a:effectLst>
                <a:latin typeface="Arial" charset="0"/>
                <a:ea typeface="ＭＳ Ｐゴシック" charset="0"/>
                <a:cs typeface="ＭＳ Ｐゴシック" charset="0"/>
              </a:rPr>
              <a:t> In Faith</a:t>
            </a:r>
          </a:p>
        </p:txBody>
      </p:sp>
    </p:spTree>
    <p:extLst>
      <p:ext uri="{BB962C8B-B14F-4D97-AF65-F5344CB8AC3E}">
        <p14:creationId xmlns:p14="http://schemas.microsoft.com/office/powerpoint/2010/main" val="7737807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35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effectLst/>
        </p:spPr>
        <p:txBody>
          <a:bodyPr/>
          <a:lstStyle/>
          <a:p>
            <a:pPr>
              <a:defRPr/>
            </a:pPr>
            <a:r>
              <a:rPr lang="en-US" b="1" dirty="0">
                <a:solidFill>
                  <a:srgbClr val="1B932A"/>
                </a:solidFill>
                <a:effectLst>
                  <a:glow rad="127000">
                    <a:schemeClr val="bg1"/>
                  </a:glow>
                </a:effectLst>
                <a:latin typeface="Arial" charset="0"/>
                <a:ea typeface="ＭＳ Ｐゴシック" charset="0"/>
                <a:cs typeface="ＭＳ Ｐゴシック" charset="0"/>
              </a:rPr>
              <a:t>Grow in the Grace and Knowledge of our Lord Jesus Christ</a:t>
            </a:r>
          </a:p>
        </p:txBody>
      </p:sp>
    </p:spTree>
    <p:extLst>
      <p:ext uri="{BB962C8B-B14F-4D97-AF65-F5344CB8AC3E}">
        <p14:creationId xmlns:p14="http://schemas.microsoft.com/office/powerpoint/2010/main" val="26057322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a:t>
            </a:r>
            <a:r>
              <a:rPr lang="en-US" sz="3200" b="1" dirty="0">
                <a:solidFill>
                  <a:srgbClr val="FFFF00"/>
                </a:solidFill>
              </a:rPr>
              <a:t>grow in the grace and knowledge of our Lord and Savior Jesus Christ</a:t>
            </a:r>
            <a:r>
              <a:rPr lang="en-US" sz="3200" b="1" dirty="0">
                <a:solidFill>
                  <a:srgbClr val="FFFFFF"/>
                </a:solidFill>
              </a:rPr>
              <a: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942482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algn="r">
              <a:defRPr/>
            </a:pPr>
            <a:r>
              <a:rPr lang="en-US" sz="3600" b="1" i="1" dirty="0">
                <a:effectLst>
                  <a:glow rad="127000">
                    <a:schemeClr val="tx1"/>
                  </a:glow>
                </a:effectLst>
                <a:latin typeface="Arial" charset="0"/>
                <a:ea typeface="ＭＳ Ｐゴシック" charset="0"/>
                <a:cs typeface="ＭＳ Ｐゴシック" charset="0"/>
              </a:rPr>
              <a:t>What to know to grow…</a:t>
            </a:r>
          </a:p>
        </p:txBody>
      </p:sp>
    </p:spTree>
    <p:extLst>
      <p:ext uri="{BB962C8B-B14F-4D97-AF65-F5344CB8AC3E}">
        <p14:creationId xmlns:p14="http://schemas.microsoft.com/office/powerpoint/2010/main" val="249511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2 Peter</a:t>
            </a:r>
          </a:p>
        </p:txBody>
      </p:sp>
    </p:spTree>
    <p:extLst>
      <p:ext uri="{BB962C8B-B14F-4D97-AF65-F5344CB8AC3E}">
        <p14:creationId xmlns:p14="http://schemas.microsoft.com/office/powerpoint/2010/main" val="2385576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2 Peter</a:t>
            </a: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48254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66611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extLst>
      <p:ext uri="{BB962C8B-B14F-4D97-AF65-F5344CB8AC3E}">
        <p14:creationId xmlns:p14="http://schemas.microsoft.com/office/powerpoint/2010/main" val="371348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401256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Knowledge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p>
        </p:txBody>
      </p:sp>
    </p:spTree>
    <p:extLst>
      <p:ext uri="{BB962C8B-B14F-4D97-AF65-F5344CB8AC3E}">
        <p14:creationId xmlns:p14="http://schemas.microsoft.com/office/powerpoint/2010/main" val="232828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146789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5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eaLnBrk="1" hangingPunct="1"/>
            <a:r>
              <a:rPr lang="en-US" sz="3600" b="1">
                <a:latin typeface="Arial" charset="0"/>
                <a:ea typeface="ＭＳ Ｐゴシック" charset="0"/>
              </a:rPr>
              <a:t>A Circular Letter from Peter to Turkey…</a:t>
            </a: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0377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p:txBody>
          <a:bodyPr/>
          <a:lstStyle/>
          <a:p>
            <a:pPr eaLnBrk="1" hangingPunct="1"/>
            <a:r>
              <a:rPr lang="en-US" sz="4800" b="1">
                <a:latin typeface="Times New Roman" charset="0"/>
                <a:ea typeface="ＭＳ Ｐゴシック" charset="0"/>
                <a:cs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zh-CN" sz="2800" b="1">
                <a:solidFill>
                  <a:schemeClr val="bg1"/>
                </a:solidFill>
                <a:latin typeface="Times" charset="0"/>
                <a:ea typeface="SimSun" charset="0"/>
                <a:cs typeface="SimSun" charset="0"/>
              </a:rPr>
              <a:t> </a:t>
            </a:r>
          </a:p>
        </p:txBody>
      </p:sp>
      <p:sp>
        <p:nvSpPr>
          <p:cNvPr id="258051"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
        <p:nvSpPr>
          <p:cNvPr id="270340" name="Text Box 5"/>
          <p:cNvSpPr txBox="1">
            <a:spLocks noChangeArrowheads="1"/>
          </p:cNvSpPr>
          <p:nvPr/>
        </p:nvSpPr>
        <p:spPr bwMode="auto">
          <a:xfrm>
            <a:off x="898525" y="663575"/>
            <a:ext cx="7221538" cy="641350"/>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000000"/>
                </a:solidFill>
                <a:latin typeface="Arial" charset="0"/>
                <a:ea typeface="SimSun" charset="0"/>
                <a:cs typeface="SimSun" charset="0"/>
              </a:rPr>
              <a:t>Contrasting Peter</a:t>
            </a:r>
            <a:r>
              <a:rPr lang="fr-FR" altLang="zh-CN" sz="3600" b="1">
                <a:solidFill>
                  <a:srgbClr val="000000"/>
                </a:solidFill>
                <a:latin typeface="Arial" charset="0"/>
                <a:ea typeface="SimSun" charset="0"/>
                <a:cs typeface="SimSun" charset="0"/>
              </a:rPr>
              <a:t>'</a:t>
            </a:r>
            <a:r>
              <a:rPr lang="en-US" altLang="zh-CN" sz="3600" b="1">
                <a:solidFill>
                  <a:srgbClr val="000000"/>
                </a:solidFill>
                <a:latin typeface="Arial" charset="0"/>
                <a:ea typeface="SimSun" charset="0"/>
                <a:cs typeface="SimSun" charset="0"/>
              </a:rPr>
              <a:t>s Two Letters </a:t>
            </a:r>
            <a:endParaRPr lang="en-US" sz="3600" b="1">
              <a:solidFill>
                <a:srgbClr val="000000"/>
              </a:solidFill>
              <a:latin typeface="Arial" charset="0"/>
              <a:ea typeface="SimSun" charset="0"/>
              <a:cs typeface="SimSun"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Nature of Problem</a:t>
              </a: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Persecution (Hostility)</a:t>
              </a: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External</a:t>
              </a: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Internal</a:t>
              </a: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Theme</a:t>
              </a: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Hope</a:t>
              </a: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Knowledge</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 </a:t>
              </a:r>
            </a:p>
            <a:p>
              <a:pPr algn="ctr"/>
              <a:r>
                <a:rPr lang="en-US" altLang="zh-CN" sz="2800" b="1" i="1">
                  <a:solidFill>
                    <a:srgbClr val="FFFF00"/>
                  </a:solidFill>
                  <a:latin typeface="Arial" charset="0"/>
                  <a:ea typeface="SimSun" charset="0"/>
                  <a:cs typeface="SimSun" charset="0"/>
                </a:rPr>
                <a:t>(all forms)</a:t>
              </a: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"suffering" </a:t>
              </a:r>
            </a:p>
            <a:p>
              <a:pPr algn="ctr"/>
              <a:r>
                <a:rPr lang="en-US" altLang="zh-CN" sz="2800" b="1">
                  <a:solidFill>
                    <a:schemeClr val="bg1"/>
                  </a:solidFill>
                  <a:latin typeface="Arial" charset="0"/>
                  <a:ea typeface="SimSun" charset="0"/>
                  <a:cs typeface="SimSun" charset="0"/>
                </a:rPr>
                <a:t>(16 times)</a:t>
              </a: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"knowledge"</a:t>
              </a:r>
            </a:p>
            <a:p>
              <a:pPr algn="ctr"/>
              <a:r>
                <a:rPr lang="en-US" altLang="zh-CN" sz="2800" b="1">
                  <a:solidFill>
                    <a:schemeClr val="bg1"/>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Early </a:t>
              </a:r>
              <a:br>
                <a:rPr lang="en-US" altLang="zh-CN" sz="2800" b="1">
                  <a:solidFill>
                    <a:schemeClr val="bg1"/>
                  </a:solidFill>
                  <a:latin typeface="Arial" charset="0"/>
                  <a:ea typeface="SimSun" charset="0"/>
                  <a:cs typeface="SimSun" charset="0"/>
                </a:rPr>
              </a:br>
              <a:r>
                <a:rPr lang="en-US" altLang="zh-CN" sz="2800" b="1">
                  <a:solidFill>
                    <a:schemeClr val="bg1"/>
                  </a:solidFill>
                  <a:latin typeface="Arial" charset="0"/>
                  <a:ea typeface="SimSun" charset="0"/>
                  <a:cs typeface="SimSun" charset="0"/>
                </a:rPr>
                <a:t>AD 64</a:t>
              </a: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Early spring </a:t>
              </a:r>
              <a:br>
                <a:rPr lang="en-US" altLang="zh-CN" sz="2800" b="1">
                  <a:solidFill>
                    <a:schemeClr val="bg1"/>
                  </a:solidFill>
                  <a:latin typeface="Arial" charset="0"/>
                  <a:ea typeface="SimSun" charset="0"/>
                  <a:cs typeface="SimSun" charset="0"/>
                </a:rPr>
              </a:br>
              <a:r>
                <a:rPr lang="en-US" altLang="zh-CN" sz="2800" b="1">
                  <a:solidFill>
                    <a:schemeClr val="bg1"/>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a:t>
                </a:r>
              </a:p>
              <a:p>
                <a:pPr algn="ctr" eaLnBrk="0" hangingPunct="0"/>
                <a:endParaRPr lang="en-US" altLang="zh-CN" sz="2800" b="1">
                  <a:solidFill>
                    <a:schemeClr val="bg1"/>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3200" b="1" u="sng">
                    <a:solidFill>
                      <a:srgbClr val="FFFFFF"/>
                    </a:solidFill>
                    <a:latin typeface="Arial" charset="0"/>
                    <a:ea typeface="SimSun" charset="0"/>
                    <a:cs typeface="SimSun" charset="0"/>
                  </a:rPr>
                  <a:t>First Peter</a:t>
                </a: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3200" b="1" u="sng">
                    <a:solidFill>
                      <a:srgbClr val="FFFFFF"/>
                    </a:solidFill>
                    <a:latin typeface="Arial" charset="0"/>
                    <a:ea typeface="SimSun" charset="0"/>
                    <a:cs typeface="SimSun" charset="0"/>
                  </a:rPr>
                  <a:t>Second Peter</a:t>
                </a: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Harris</a:t>
            </a: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&amp; Shannon Harris</a:t>
            </a: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14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4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73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240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man who urged Christians to embrace ‘purity’ if they wanted a happy marriage is now ending his own”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—Friendly Atheist website</a:t>
            </a:r>
          </a:p>
        </p:txBody>
      </p:sp>
    </p:spTree>
    <p:extLst>
      <p:ext uri="{BB962C8B-B14F-4D97-AF65-F5344CB8AC3E}">
        <p14:creationId xmlns:p14="http://schemas.microsoft.com/office/powerpoint/2010/main" val="231169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367066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Three truths to know…</a:t>
            </a: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158567"/>
            <a:ext cx="9144000" cy="5462124"/>
          </a:xfrm>
          <a:prstGeom prst="rect">
            <a:avLst/>
          </a:prstGeom>
        </p:spPr>
      </p:pic>
    </p:spTree>
    <p:extLst>
      <p:ext uri="{BB962C8B-B14F-4D97-AF65-F5344CB8AC3E}">
        <p14:creationId xmlns:p14="http://schemas.microsoft.com/office/powerpoint/2010/main" val="1856361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err="1">
                    <a:solidFill>
                      <a:srgbClr val="000000"/>
                    </a:solidFill>
                    <a:latin typeface="Arial Narrow" charset="0"/>
                    <a:ea typeface="SimSun" charset="0"/>
                    <a:cs typeface="SimSun" charset="0"/>
                  </a:rPr>
                  <a:t>Saluta-tion</a:t>
                </a:r>
                <a:endParaRPr lang="en-US" altLang="zh-CN" sz="1600" dirty="0">
                  <a:solidFill>
                    <a:srgbClr val="000000"/>
                  </a:solidFill>
                  <a:latin typeface="Arial Narrow" charset="0"/>
                  <a:ea typeface="SimSun" charset="0"/>
                  <a:cs typeface="SimSun" charset="0"/>
                </a:endParaRP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41089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2 Peter</a:t>
            </a:r>
          </a:p>
        </p:txBody>
      </p:sp>
    </p:spTree>
    <p:extLst>
      <p:ext uri="{BB962C8B-B14F-4D97-AF65-F5344CB8AC3E}">
        <p14:creationId xmlns:p14="http://schemas.microsoft.com/office/powerpoint/2010/main" val="848376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CB076F-225F-7041-A674-7DF0F46C06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B8B0E5F-9F7F-B344-BB13-CB937EAEE6DC}"/>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i="1" kern="0">
                <a:effectLst>
                  <a:glow rad="127000">
                    <a:schemeClr val="tx1"/>
                  </a:glow>
                </a:effectLst>
                <a:latin typeface="Arial" charset="0"/>
                <a:ea typeface="ＭＳ Ｐゴシック" charset="0"/>
                <a:cs typeface="ＭＳ Ｐゴシック" charset="0"/>
              </a:rPr>
              <a:t>What to know to grow…</a:t>
            </a:r>
            <a:endParaRPr lang="en-US" sz="3600" b="1" i="1" kern="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Tree>
    <p:extLst>
      <p:ext uri="{BB962C8B-B14F-4D97-AF65-F5344CB8AC3E}">
        <p14:creationId xmlns:p14="http://schemas.microsoft.com/office/powerpoint/2010/main" val="42864738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1</a:t>
            </a:r>
          </a:p>
        </p:txBody>
      </p:sp>
    </p:spTree>
    <p:extLst>
      <p:ext uri="{BB962C8B-B14F-4D97-AF65-F5344CB8AC3E}">
        <p14:creationId xmlns:p14="http://schemas.microsoft.com/office/powerpoint/2010/main" val="2312198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327095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 are complete in Christ as God (2 Pet 1:1-4).</a:t>
            </a:r>
          </a:p>
        </p:txBody>
      </p:sp>
    </p:spTree>
    <p:extLst>
      <p:ext uri="{BB962C8B-B14F-4D97-AF65-F5344CB8AC3E}">
        <p14:creationId xmlns:p14="http://schemas.microsoft.com/office/powerpoint/2010/main" val="22805147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Simon Peter, a slave and apostle of Jesus Christ. I am writing to you who share the same precious faith we have. This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was given to you because of the justice and fairness of Jesus Christ, our God and Savior</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453876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give you more and more grace and peace as you grow in your knowledge of God and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our Lord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038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By his divine </a:t>
            </a:r>
            <a:r>
              <a:rPr lang="en-US" sz="3600" b="1" dirty="0">
                <a:solidFill>
                  <a:srgbClr val="FFFF00"/>
                </a:solidFill>
                <a:effectLst>
                  <a:glow rad="127000">
                    <a:schemeClr val="tx1"/>
                  </a:glow>
                </a:effectLst>
                <a:latin typeface="Arial" charset="0"/>
                <a:ea typeface="ＭＳ Ｐゴシック" charset="0"/>
                <a:cs typeface="ＭＳ Ｐゴシック" charset="0"/>
              </a:rPr>
              <a:t>power</a:t>
            </a:r>
            <a:r>
              <a:rPr lang="en-US" sz="3600" b="1" dirty="0">
                <a:effectLst>
                  <a:glow rad="127000">
                    <a:schemeClr val="tx1"/>
                  </a:glow>
                </a:effectLst>
                <a:latin typeface="Arial" charset="0"/>
                <a:ea typeface="ＭＳ Ｐゴシック" charset="0"/>
                <a:cs typeface="ＭＳ Ｐゴシック" charset="0"/>
              </a:rPr>
              <a:t>, God has given us everything we need for living a godly life. We have received all of this by coming to know him, the one who called us to himself by means of his marvelous glory and excellence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42564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34931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because of his glory and excellence, he has given us great and precious </a:t>
            </a:r>
            <a:r>
              <a:rPr lang="en-US" sz="3600" b="1" dirty="0">
                <a:solidFill>
                  <a:srgbClr val="FFFF00"/>
                </a:solidFill>
                <a:effectLst>
                  <a:glow rad="127000">
                    <a:schemeClr val="tx1"/>
                  </a:glow>
                </a:effectLst>
                <a:latin typeface="Arial" charset="0"/>
                <a:ea typeface="ＭＳ Ｐゴシック" charset="0"/>
                <a:cs typeface="ＭＳ Ｐゴシック" charset="0"/>
              </a:rPr>
              <a:t>promises</a:t>
            </a:r>
            <a:r>
              <a:rPr lang="en-US" sz="3600" b="1" dirty="0">
                <a:effectLst>
                  <a:glow rad="127000">
                    <a:schemeClr val="tx1"/>
                  </a:glow>
                </a:effectLst>
                <a:latin typeface="Arial" charset="0"/>
                <a:ea typeface="ＭＳ Ｐゴシック" charset="0"/>
                <a:cs typeface="ＭＳ Ｐゴシック" charset="0"/>
              </a:rPr>
              <a:t>. These are the promises that enable you to share his divine nature and escape the world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corruption caused by human desires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427638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Five Promises</a:t>
            </a: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lvl="3" indent="-493713" algn="l">
              <a:buFont typeface="+mj-lt"/>
              <a:buAutoNum type="arabicPeriod"/>
            </a:pPr>
            <a:r>
              <a:rPr lang="en-US" sz="2800" b="1" dirty="0">
                <a:solidFill>
                  <a:srgbClr val="FFFFFF"/>
                </a:solidFill>
                <a:effectLst>
                  <a:glow rad="127000">
                    <a:srgbClr val="000000"/>
                  </a:glow>
                </a:effectLst>
              </a:rPr>
              <a:t>We have all we need to live a godly life (3). </a:t>
            </a:r>
          </a:p>
          <a:p>
            <a:pPr marL="495300" lvl="3" indent="-493713" algn="l">
              <a:buFont typeface="+mj-lt"/>
              <a:buAutoNum type="arabicPeriod"/>
            </a:pPr>
            <a:r>
              <a:rPr lang="en-US" sz="2800" b="1" dirty="0">
                <a:solidFill>
                  <a:srgbClr val="FFFFFF"/>
                </a:solidFill>
                <a:effectLst>
                  <a:glow rad="127000">
                    <a:srgbClr val="000000"/>
                  </a:glow>
                </a:effectLst>
              </a:rPr>
              <a:t>We share </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his divine nature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 where we will eventually become like Christ (4b). </a:t>
            </a:r>
          </a:p>
          <a:p>
            <a:pPr marL="495300" lvl="3" indent="-493713" algn="l">
              <a:buFont typeface="+mj-lt"/>
              <a:buAutoNum type="arabicPeriod"/>
            </a:pPr>
            <a:r>
              <a:rPr lang="en-US" sz="2800" b="1" dirty="0">
                <a:solidFill>
                  <a:srgbClr val="FFFFFF"/>
                </a:solidFill>
                <a:effectLst>
                  <a:glow rad="127000">
                    <a:srgbClr val="000000"/>
                  </a:glow>
                </a:effectLst>
              </a:rPr>
              <a:t>We can escape any sin (4c). </a:t>
            </a:r>
            <a:endParaRPr lang="en-SG" sz="2800" b="1" dirty="0">
              <a:solidFill>
                <a:srgbClr val="FFFFFF"/>
              </a:solidFill>
              <a:effectLst>
                <a:glow rad="127000">
                  <a:srgbClr val="000000"/>
                </a:glow>
              </a:effectLst>
            </a:endParaRPr>
          </a:p>
          <a:p>
            <a:pPr marL="495300" lvl="3" indent="-493713" algn="l">
              <a:buFont typeface="+mj-lt"/>
              <a:buAutoNum type="arabicPeriod"/>
            </a:pPr>
            <a:r>
              <a:rPr lang="en-US" sz="2800" b="1" dirty="0">
                <a:solidFill>
                  <a:srgbClr val="FFFFFF"/>
                </a:solidFill>
                <a:effectLst>
                  <a:glow rad="127000">
                    <a:srgbClr val="000000"/>
                  </a:glow>
                </a:effectLst>
              </a:rPr>
              <a:t>We are elected and promised salvation (10). </a:t>
            </a:r>
          </a:p>
          <a:p>
            <a:pPr marL="495300" lvl="3" indent="-493713" algn="l">
              <a:buFont typeface="+mj-lt"/>
              <a:buAutoNum type="arabicPeriod"/>
            </a:pPr>
            <a:r>
              <a:rPr lang="en-US" sz="2800" b="1" dirty="0">
                <a:solidFill>
                  <a:srgbClr val="FFFFFF"/>
                </a:solidFill>
                <a:effectLst>
                  <a:glow rad="127000">
                    <a:srgbClr val="000000"/>
                  </a:glow>
                </a:effectLst>
              </a:rPr>
              <a:t>If we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re consistent in character (5-9), then we will be richly rewarded (10-11). </a:t>
            </a: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368300"/>
            <a:ext cx="3995935" cy="270066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Grow step-by-step in Christ-likeness (5-7) </a:t>
            </a:r>
          </a:p>
        </p:txBody>
      </p:sp>
    </p:spTree>
    <p:extLst>
      <p:ext uri="{BB962C8B-B14F-4D97-AF65-F5344CB8AC3E}">
        <p14:creationId xmlns:p14="http://schemas.microsoft.com/office/powerpoint/2010/main" val="42680859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view of all this, make every effort to respond to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promises. Supplement your faith with a generous provision of moral excellence, and moral excellence with knowledge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253584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knowledge with self-control, and self-control with patient endurance, and patient endurance with godliness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10890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godliness with brotherly affection, and brotherly affection with love for everyone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83392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en-US" sz="2000" b="0">
                <a:solidFill>
                  <a:srgbClr val="800000"/>
                </a:solidFill>
                <a:latin typeface="Arial" charset="0"/>
                <a:ea typeface="ＭＳ Ｐゴシック" charset="0"/>
                <a:cs typeface="ＭＳ Ｐゴシック" charset="0"/>
              </a:rPr>
              <a:t>2 Peter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en-US" sz="3600" b="1" dirty="0">
                <a:solidFill>
                  <a:schemeClr val="bg1"/>
                </a:solidFill>
                <a:effectLst>
                  <a:glow rad="228600">
                    <a:schemeClr val="tx1"/>
                  </a:glow>
                </a:effectLst>
                <a:ea typeface="ＭＳ Ｐゴシック" charset="0"/>
                <a:cs typeface="Arial"/>
              </a:rPr>
              <a:t>Effective &amp; Productive Christian Life (1:5-7)</a:t>
            </a:r>
            <a:r>
              <a:rPr lang="en-US" sz="2800" b="1" dirty="0">
                <a:solidFill>
                  <a:schemeClr val="bg1"/>
                </a:solidFill>
                <a:effectLst>
                  <a:glow rad="228600">
                    <a:schemeClr val="tx1"/>
                  </a:glow>
                </a:effectLst>
                <a:ea typeface="ＭＳ Ｐゴシック" charset="0"/>
                <a:cs typeface="Arial"/>
              </a:rPr>
              <a:t> </a:t>
            </a:r>
            <a:endParaRPr lang="en-US" sz="2000" b="1" dirty="0">
              <a:solidFill>
                <a:schemeClr val="bg1"/>
              </a:solidFill>
              <a:effectLst>
                <a:glow rad="228600">
                  <a:schemeClr val="tx1"/>
                </a:glow>
              </a:effectLst>
              <a:latin typeface="Arial"/>
              <a:ea typeface="ＭＳ Ｐゴシック" charset="0"/>
              <a:cs typeface="Arial"/>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Knowledge</a:t>
            </a: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Self Control</a:t>
            </a: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Perseverance</a:t>
            </a: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Godliness</a:t>
            </a: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en-US" sz="3200" b="1">
                <a:solidFill>
                  <a:srgbClr val="800000"/>
                </a:solidFill>
                <a:latin typeface="Arial"/>
                <a:cs typeface="Arial"/>
              </a:rPr>
              <a:t>Brotherly Kindness</a:t>
            </a:r>
            <a:endParaRPr lang="zh-TW" altLang="en-US" sz="3200" b="1">
              <a:solidFill>
                <a:srgbClr val="800000"/>
              </a:solidFill>
              <a:latin typeface="Arial"/>
              <a:cs typeface="Arial"/>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Love</a:t>
            </a:r>
            <a:endParaRPr lang="zh-TW" altLang="en-US" sz="3200" b="1">
              <a:solidFill>
                <a:srgbClr val="800000"/>
              </a:solidFill>
              <a:latin typeface="Arial"/>
              <a:cs typeface="Arial"/>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800000"/>
                </a:solidFill>
                <a:latin typeface="Arial" charset="0"/>
              </a:rPr>
              <a:t>Faith</a:t>
            </a:r>
            <a:endParaRPr lang="zh-TW" altLang="en-US" sz="3200" b="1">
              <a:solidFill>
                <a:srgbClr val="800000"/>
              </a:solidFill>
              <a:latin typeface="Arial"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en-US" sz="3200" b="1" dirty="0">
                <a:solidFill>
                  <a:srgbClr val="800000"/>
                </a:solidFill>
                <a:latin typeface="Arial"/>
                <a:cs typeface="Arial"/>
              </a:rPr>
              <a:t>Goodness</a:t>
            </a:r>
            <a:endParaRPr lang="zh-TW" altLang="en-US" sz="3200" b="1" dirty="0">
              <a:solidFill>
                <a:srgbClr val="800000"/>
              </a:solidFill>
              <a:latin typeface="Arial"/>
              <a:cs typeface="Arial"/>
            </a:endParaRPr>
          </a:p>
        </p:txBody>
      </p:sp>
      <p:sp>
        <p:nvSpPr>
          <p:cNvPr id="73743" name="Text Box 15"/>
          <p:cNvSpPr txBox="1">
            <a:spLocks noChangeArrowheads="1"/>
          </p:cNvSpPr>
          <p:nvPr/>
        </p:nvSpPr>
        <p:spPr bwMode="auto">
          <a:xfrm>
            <a:off x="5638800" y="476672"/>
            <a:ext cx="3352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Pure &amp; Christ-like (</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participate in the divine nature,</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 v. 4)</a:t>
            </a:r>
            <a:endParaRPr lang="en-US" b="1">
              <a:solidFill>
                <a:srgbClr val="000000"/>
              </a:solidFill>
              <a:latin typeface="Arial" charset="0"/>
              <a:cs typeface="Arial" charset="0"/>
            </a:endParaRPr>
          </a:p>
        </p:txBody>
      </p:sp>
      <p:sp>
        <p:nvSpPr>
          <p:cNvPr id="283663" name="Text Box 17"/>
          <p:cNvSpPr txBox="1">
            <a:spLocks noChangeArrowheads="1"/>
          </p:cNvSpPr>
          <p:nvPr/>
        </p:nvSpPr>
        <p:spPr bwMode="auto">
          <a:xfrm>
            <a:off x="8447088"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800000"/>
                </a:solidFill>
                <a:latin typeface="Arial" charset="0"/>
              </a:rPr>
              <a:t>289</a:t>
            </a:r>
          </a:p>
        </p:txBody>
      </p:sp>
    </p:spTree>
    <p:extLst>
      <p:ext uri="{BB962C8B-B14F-4D97-AF65-F5344CB8AC3E}">
        <p14:creationId xmlns:p14="http://schemas.microsoft.com/office/powerpoint/2010/main" val="89868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We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always grow in Christ-likeness (1:8-9).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2464452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more you grow like this, the more productive and useful you will be in your knowledge of our Lord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44858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those who fail to develop in this way are shortsighted or blind, forgetting that they have been cleansed from their old sins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95544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354192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When we work hard, we</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ll be rewarded instead of falling away (1:10-11). </a:t>
            </a:r>
          </a:p>
        </p:txBody>
      </p:sp>
    </p:spTree>
    <p:extLst>
      <p:ext uri="{BB962C8B-B14F-4D97-AF65-F5344CB8AC3E}">
        <p14:creationId xmlns:p14="http://schemas.microsoft.com/office/powerpoint/2010/main" val="3875954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dear brothers and sisters, work hard to prove that you really are among those God has called and chosen. Do these things, and you will never fall away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58248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God will give you a grand entrance into the eternal Kingdom of our Lord and Savior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710365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2 Peter 1:1-11</a:t>
            </a: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 you</a:t>
            </a:r>
            <a:r>
              <a:rPr lang="mr-IN"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re complete in Christ to be more like Christ.</a:t>
            </a:r>
          </a:p>
        </p:txBody>
      </p:sp>
    </p:spTree>
    <p:extLst>
      <p:ext uri="{BB962C8B-B14F-4D97-AF65-F5344CB8AC3E}">
        <p14:creationId xmlns:p14="http://schemas.microsoft.com/office/powerpoint/2010/main" val="2488959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a:solidFill>
                  <a:srgbClr val="808080"/>
                </a:solidFill>
                <a:latin typeface="Arial" charset="0"/>
              </a:rPr>
              <a:pPr defTabSz="814388" eaLnBrk="0" hangingPunct="0"/>
              <a:t>54</a:t>
            </a:fld>
            <a:endParaRPr lang="en-US" sz="900">
              <a:solidFill>
                <a:srgbClr val="808080"/>
              </a:solidFill>
              <a:latin typeface="Arial" charset="0"/>
            </a:endParaRPr>
          </a:p>
        </p:txBody>
      </p:sp>
      <p:sp>
        <p:nvSpPr>
          <p:cNvPr id="290818"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a:solidFill>
                  <a:srgbClr val="808080"/>
                </a:solidFill>
                <a:latin typeface="Arial" charset="0"/>
              </a:rPr>
              <a:pPr defTabSz="814388" eaLnBrk="0" hangingPunct="0"/>
              <a:t>54</a:t>
            </a:fld>
            <a:endParaRPr lang="en-US" sz="900">
              <a:solidFill>
                <a:srgbClr val="808080"/>
              </a:solidFill>
              <a:latin typeface="Arial" charset="0"/>
            </a:endParaRPr>
          </a:p>
        </p:txBody>
      </p:sp>
      <p:sp>
        <p:nvSpPr>
          <p:cNvPr id="290819"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a:solidFill>
                  <a:srgbClr val="808080"/>
                </a:solidFill>
                <a:latin typeface="Arial" charset="0"/>
              </a:rPr>
              <a:pPr defTabSz="814388" eaLnBrk="0" hangingPunct="0"/>
              <a:t>54</a:t>
            </a:fld>
            <a:endParaRPr lang="en-US" sz="900">
              <a:solidFill>
                <a:srgbClr val="808080"/>
              </a:solidFill>
              <a:latin typeface="Arial" charset="0"/>
            </a:endParaRPr>
          </a:p>
        </p:txBody>
      </p:sp>
      <p:sp>
        <p:nvSpPr>
          <p:cNvPr id="290820"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90821"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Attacks Against Scripture Today </a:t>
            </a:r>
            <a:endParaRPr lang="en-US" altLang="zh-CN">
              <a:latin typeface="Arial" charset="0"/>
              <a:ea typeface="SimSun" charset="0"/>
              <a:cs typeface="SimSun"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chemeClr val="bg1"/>
                </a:solidFill>
                <a:latin typeface="Arial" charset="0"/>
                <a:cs typeface="Arial" charset="0"/>
              </a:rPr>
              <a:t>What teaching do you hear today that seeks to undermine the truthfulness of our faith?</a:t>
            </a: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pitchFamily="26" charset="0"/>
                <a:ea typeface="+mn-ea"/>
                <a:cs typeface="+mn-cs"/>
              </a:rPr>
              <a:t>289b</a:t>
            </a:r>
          </a:p>
        </p:txBody>
      </p:sp>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0" y="76200"/>
            <a:ext cx="4800600" cy="1066800"/>
          </a:xfrm>
        </p:spPr>
        <p:txBody>
          <a:bodyPr/>
          <a:lstStyle/>
          <a:p>
            <a:pPr eaLnBrk="1" hangingPunct="1"/>
            <a:r>
              <a:rPr lang="en-US" sz="4000">
                <a:latin typeface="Arial" charset="0"/>
                <a:ea typeface="ＭＳ Ｐゴシック" charset="0"/>
                <a:cs typeface="ＭＳ Ｐゴシック" charset="0"/>
              </a:rPr>
              <a:t>How should we fight heresy?</a:t>
            </a:r>
          </a:p>
        </p:txBody>
      </p:sp>
      <p:pic>
        <p:nvPicPr>
          <p:cNvPr id="231428" name="Picture 1028"/>
          <p:cNvPicPr>
            <a:picLocks noChangeAspect="1" noChangeArrowheads="1"/>
          </p:cNvPicPr>
          <p:nvPr/>
        </p:nvPicPr>
        <p:blipFill>
          <a:blip r:embed="rId4" cstate="screen">
            <a:extLst>
              <a:ext uri="{28A0092B-C50C-407E-A947-70E740481C1C}">
                <a14:useLocalDpi xmlns:a14="http://schemas.microsoft.com/office/drawing/2010/main"/>
              </a:ext>
            </a:extLst>
          </a:blip>
          <a:srcRect b="8784"/>
          <a:stretch>
            <a:fillRect/>
          </a:stretch>
        </p:blipFill>
        <p:spPr bwMode="auto">
          <a:xfrm>
            <a:off x="-101600" y="0"/>
            <a:ext cx="4902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en-US" sz="6000" b="1" dirty="0">
                <a:solidFill>
                  <a:schemeClr val="bg1"/>
                </a:solidFill>
                <a:effectLst>
                  <a:glow rad="228600">
                    <a:schemeClr val="accent4">
                      <a:satMod val="175000"/>
                      <a:alpha val="78000"/>
                    </a:schemeClr>
                  </a:glow>
                </a:effectLst>
                <a:latin typeface="+mn-lt"/>
                <a:ea typeface="+mn-ea"/>
                <a:cs typeface="+mn-cs"/>
              </a:rPr>
              <a:t>The Gospel of Brown</a:t>
            </a:r>
          </a:p>
        </p:txBody>
      </p:sp>
      <p:sp>
        <p:nvSpPr>
          <p:cNvPr id="239619" name="Rectangle 3"/>
          <p:cNvSpPr>
            <a:spLocks noGrp="1" noChangeArrowheads="1"/>
          </p:cNvSpPr>
          <p:nvPr>
            <p:ph type="body" idx="1"/>
          </p:nvPr>
        </p:nvSpPr>
        <p:spPr>
          <a:xfrm>
            <a:off x="381000" y="1981200"/>
            <a:ext cx="8458200" cy="4267200"/>
          </a:xfrm>
          <a:effectLst/>
        </p:spPr>
        <p:txBody>
          <a:bodyPr/>
          <a:lstStyle/>
          <a:p>
            <a:pPr eaLnBrk="1" hangingPunct="1">
              <a:defRPr/>
            </a:pPr>
            <a:r>
              <a:rPr lang="en-US" sz="3600" b="1" dirty="0">
                <a:solidFill>
                  <a:schemeClr val="bg1"/>
                </a:solidFill>
                <a:effectLst>
                  <a:glow rad="228600">
                    <a:schemeClr val="accent4">
                      <a:satMod val="175000"/>
                      <a:alpha val="78000"/>
                    </a:schemeClr>
                  </a:glow>
                </a:effectLst>
              </a:rPr>
              <a:t>Jesus married Mary Magdalene</a:t>
            </a:r>
          </a:p>
          <a:p>
            <a:pPr eaLnBrk="1" hangingPunct="1">
              <a:defRPr/>
            </a:pPr>
            <a:r>
              <a:rPr lang="en-US" sz="3600" b="1" dirty="0">
                <a:solidFill>
                  <a:schemeClr val="bg1"/>
                </a:solidFill>
                <a:effectLst>
                  <a:glow rad="228600">
                    <a:schemeClr val="accent4">
                      <a:satMod val="175000"/>
                      <a:alpha val="78000"/>
                    </a:schemeClr>
                  </a:glow>
                </a:effectLst>
              </a:rPr>
              <a:t>Their daughter grew up in France</a:t>
            </a:r>
          </a:p>
          <a:p>
            <a:pPr eaLnBrk="1" hangingPunct="1">
              <a:defRPr/>
            </a:pPr>
            <a:r>
              <a:rPr lang="en-US" sz="3600" b="1" dirty="0">
                <a:solidFill>
                  <a:schemeClr val="bg1"/>
                </a:solidFill>
                <a:effectLst>
                  <a:glow rad="228600">
                    <a:schemeClr val="accent4">
                      <a:satMod val="175000"/>
                      <a:alpha val="78000"/>
                    </a:schemeClr>
                  </a:glow>
                </a:effectLst>
              </a:rPr>
              <a:t>His deity  was invented in AD 325</a:t>
            </a:r>
          </a:p>
          <a:p>
            <a:pPr eaLnBrk="1" hangingPunct="1">
              <a:defRPr/>
            </a:pPr>
            <a:r>
              <a:rPr lang="en-US" sz="3600" b="1" dirty="0">
                <a:solidFill>
                  <a:schemeClr val="bg1"/>
                </a:solidFill>
                <a:effectLst>
                  <a:glow rad="228600">
                    <a:schemeClr val="accent4">
                      <a:satMod val="175000"/>
                      <a:alpha val="78000"/>
                    </a:schemeClr>
                  </a:glow>
                </a:effectLst>
              </a:rPr>
              <a:t>We have the wrong NT Gospels</a:t>
            </a:r>
          </a:p>
          <a:p>
            <a:pPr eaLnBrk="1" hangingPunct="1">
              <a:defRPr/>
            </a:pPr>
            <a:r>
              <a:rPr lang="en-US" sz="3600" b="1" dirty="0">
                <a:solidFill>
                  <a:schemeClr val="bg1"/>
                </a:solidFill>
                <a:effectLst>
                  <a:glow rad="228600">
                    <a:schemeClr val="accent4">
                      <a:satMod val="175000"/>
                      <a:alpha val="78000"/>
                    </a:schemeClr>
                  </a:glow>
                </a:effectLst>
              </a:rPr>
              <a:t>Christianity = the Divine Feminine</a:t>
            </a:r>
          </a:p>
          <a:p>
            <a:pPr eaLnBrk="1" hangingPunct="1">
              <a:defRPr/>
            </a:pPr>
            <a:r>
              <a:rPr lang="en-US" sz="3600" b="1" dirty="0">
                <a:solidFill>
                  <a:schemeClr val="bg1"/>
                </a:solidFill>
                <a:effectLst>
                  <a:glow rad="228600">
                    <a:schemeClr val="accent4">
                      <a:satMod val="175000"/>
                      <a:alpha val="78000"/>
                    </a:schemeClr>
                  </a:glow>
                </a:effectLst>
              </a:rPr>
              <a:t>Christians cover up this conspiracy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82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 Universalism</a:t>
            </a: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the center of the Christian tradition since the first church have been a number who insist that history is not tragic, hell is not forever, and love, in the end, wins and all will be reconciled to God.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—Rob Bell—</a:t>
            </a:r>
          </a:p>
        </p:txBody>
      </p:sp>
    </p:spTree>
    <p:extLst>
      <p:ext uri="{BB962C8B-B14F-4D97-AF65-F5344CB8AC3E}">
        <p14:creationId xmlns:p14="http://schemas.microsoft.com/office/powerpoint/2010/main" val="594245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 am for marriage… I am for fidelity. I am for love, whether it’s a man and woman, a woman and a woman, a man and a man. I think the ship has sailed and I think… we need to affirm people wherever they are.”</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Rob Bell</a:t>
            </a: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Regarding homosexual marriage: “We’re moments away. I think the culture is already there. And the church will continue to be even more irrelevant when it quotes letters from 2000 years ago as their best defense.”</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6102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a</a:t>
            </a:r>
            <a:r>
              <a:rPr kumimoji="0" 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ll</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wrong things…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It seems we know about…</a:t>
            </a:r>
          </a:p>
        </p:txBody>
      </p:sp>
    </p:spTree>
    <p:extLst>
      <p:ext uri="{BB962C8B-B14F-4D97-AF65-F5344CB8AC3E}">
        <p14:creationId xmlns:p14="http://schemas.microsoft.com/office/powerpoint/2010/main" val="30842870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835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ＭＳ Ｐゴシック" charset="0"/>
              </a:rPr>
              <a:t>Church tradition says Peter requested to be crucified upside down</a:t>
            </a:r>
          </a:p>
        </p:txBody>
      </p:sp>
    </p:spTree>
    <p:extLst>
      <p:ext uri="{BB962C8B-B14F-4D97-AF65-F5344CB8AC3E}">
        <p14:creationId xmlns:p14="http://schemas.microsoft.com/office/powerpoint/2010/main" val="508560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03779" name="Text Box 3"/>
          <p:cNvSpPr txBox="1">
            <a:spLocks noChangeArrowheads="1"/>
          </p:cNvSpPr>
          <p:nvPr/>
        </p:nvSpPr>
        <p:spPr bwMode="auto">
          <a:xfrm>
            <a:off x="571500" y="1341438"/>
            <a:ext cx="8001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ltLang="ja-JP" sz="4000" b="1" i="1" dirty="0">
                <a:solidFill>
                  <a:schemeClr val="bg1"/>
                </a:solidFill>
                <a:latin typeface="Arial"/>
                <a:cs typeface="Arial"/>
              </a:rPr>
              <a:t>"knowing this first of all, that </a:t>
            </a:r>
            <a:r>
              <a:rPr lang="en-US" altLang="ja-JP" sz="4000" b="1" i="1" dirty="0">
                <a:solidFill>
                  <a:srgbClr val="FFFF00"/>
                </a:solidFill>
                <a:latin typeface="Arial"/>
                <a:cs typeface="Arial"/>
              </a:rPr>
              <a:t>no prophecy of Scripture comes from someone</a:t>
            </a:r>
            <a:r>
              <a:rPr lang="fr-FR" altLang="ja-JP" sz="4000" b="1" i="1" dirty="0">
                <a:solidFill>
                  <a:srgbClr val="FFFF00"/>
                </a:solidFill>
                <a:latin typeface="Arial"/>
                <a:cs typeface="Arial"/>
              </a:rPr>
              <a:t>'</a:t>
            </a:r>
            <a:r>
              <a:rPr lang="en-US" altLang="ja-JP" sz="4000" b="1" i="1" dirty="0">
                <a:solidFill>
                  <a:srgbClr val="FFFF00"/>
                </a:solidFill>
                <a:latin typeface="Arial"/>
                <a:cs typeface="Arial"/>
              </a:rPr>
              <a:t>s own interpretation</a:t>
            </a:r>
            <a:r>
              <a:rPr lang="en-US" altLang="ja-JP" sz="4000" b="1" i="1" dirty="0">
                <a:solidFill>
                  <a:schemeClr val="bg1"/>
                </a:solidFill>
                <a:latin typeface="Arial"/>
                <a:cs typeface="Arial"/>
              </a:rPr>
              <a:t>.  For no prophecy was ever produced by the will of man, but men spoke from God as they were carried along by the Holy Spirit"</a:t>
            </a:r>
            <a:endParaRPr lang="en-US" sz="4000" b="1" i="1" dirty="0">
              <a:solidFill>
                <a:schemeClr val="bg1"/>
              </a:solidFill>
              <a:latin typeface="Arial"/>
              <a:cs typeface="Arial"/>
            </a:endParaRPr>
          </a:p>
        </p:txBody>
      </p:sp>
      <p:sp>
        <p:nvSpPr>
          <p:cNvPr id="203780" name="Text Box 4"/>
          <p:cNvSpPr txBox="1">
            <a:spLocks noChangeArrowheads="1"/>
          </p:cNvSpPr>
          <p:nvPr/>
        </p:nvSpPr>
        <p:spPr bwMode="auto">
          <a:xfrm>
            <a:off x="4608513" y="6237288"/>
            <a:ext cx="4572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2 Peter 1:20-21 (ESV)</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en-US" b="0">
                <a:solidFill>
                  <a:schemeClr val="bg1"/>
                </a:solidFill>
                <a:effectLst>
                  <a:outerShdw blurRad="38100" dist="38100" dir="2700000" algn="tl">
                    <a:srgbClr val="000000"/>
                  </a:outerShdw>
                </a:effectLst>
                <a:latin typeface="Arial"/>
                <a:ea typeface="ＭＳ Ｐゴシック" charset="0"/>
                <a:cs typeface="Arial"/>
              </a:rPr>
              <a:t>What is Prophecy? </a:t>
            </a: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a:ea typeface="+mn-ea"/>
                <a:cs typeface="Arial"/>
              </a:rPr>
              <a:t>289b</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0" y="304800"/>
            <a:ext cx="9144000" cy="990600"/>
          </a:xfrm>
        </p:spPr>
        <p:txBody>
          <a:bodyPr/>
          <a:lstStyle/>
          <a:p>
            <a:pPr eaLnBrk="1" hangingPunct="1"/>
            <a:r>
              <a:rPr lang="en-US" b="1" dirty="0">
                <a:solidFill>
                  <a:schemeClr val="bg1"/>
                </a:solidFill>
                <a:latin typeface="Arial" charset="0"/>
                <a:ea typeface="Osaka" charset="0"/>
                <a:cs typeface="Osaka" charset="0"/>
              </a:rPr>
              <a:t>Wayne Grudem on Prophecy</a:t>
            </a:r>
            <a:endParaRPr lang="en-US" b="1" dirty="0">
              <a:latin typeface="Arial" charset="0"/>
              <a:ea typeface="Osaka" charset="0"/>
              <a:cs typeface="Osaka" charset="0"/>
            </a:endParaRPr>
          </a:p>
        </p:txBody>
      </p:sp>
      <p:sp>
        <p:nvSpPr>
          <p:cNvPr id="307203" name="Rectangle 3"/>
          <p:cNvSpPr>
            <a:spLocks noGrp="1" noChangeArrowheads="1"/>
          </p:cNvSpPr>
          <p:nvPr>
            <p:ph type="subTitle" idx="1"/>
          </p:nvPr>
        </p:nvSpPr>
        <p:spPr>
          <a:xfrm>
            <a:off x="4114800" y="1828800"/>
            <a:ext cx="4648200" cy="4800600"/>
          </a:xfrm>
        </p:spPr>
        <p:txBody>
          <a:bodyPr/>
          <a:lstStyle/>
          <a:p>
            <a:pPr eaLnBrk="1" hangingPunct="1"/>
            <a:r>
              <a:rPr lang="en-US">
                <a:solidFill>
                  <a:schemeClr val="bg1"/>
                </a:solidFill>
                <a:latin typeface="Arial" charset="0"/>
                <a:ea typeface="Osaka" charset="0"/>
                <a:cs typeface="Osaka" charset="0"/>
              </a:rPr>
              <a:t>Prophecy is…</a:t>
            </a:r>
            <a:br>
              <a:rPr lang="en-US">
                <a:solidFill>
                  <a:schemeClr val="bg1"/>
                </a:solidFill>
                <a:latin typeface="Arial" charset="0"/>
                <a:ea typeface="Osaka" charset="0"/>
                <a:cs typeface="Osaka" charset="0"/>
              </a:rPr>
            </a:br>
            <a:r>
              <a:rPr lang="en-US" altLang="ja-JP">
                <a:solidFill>
                  <a:schemeClr val="bg1"/>
                </a:solidFill>
                <a:latin typeface="Arial" charset="0"/>
                <a:ea typeface="Osaka" charset="0"/>
                <a:cs typeface="Osaka" charset="0"/>
              </a:rPr>
              <a:t>"telling something that God has spontaneously brought to mind" </a:t>
            </a:r>
          </a:p>
          <a:p>
            <a:pPr eaLnBrk="1" hangingPunct="1"/>
            <a:endParaRPr lang="en-US">
              <a:solidFill>
                <a:schemeClr val="bg1"/>
              </a:solidFill>
              <a:latin typeface="Arial" charset="0"/>
              <a:ea typeface="Osaka" charset="0"/>
              <a:cs typeface="Osaka" charset="0"/>
            </a:endParaRPr>
          </a:p>
          <a:p>
            <a:pPr eaLnBrk="1" hangingPunct="1"/>
            <a:r>
              <a:rPr lang="en-US" sz="2400">
                <a:solidFill>
                  <a:schemeClr val="bg1"/>
                </a:solidFill>
                <a:latin typeface="Arial" charset="0"/>
                <a:ea typeface="Osaka" charset="0"/>
                <a:cs typeface="Osaka" charset="0"/>
              </a:rPr>
              <a:t>(</a:t>
            </a:r>
            <a:r>
              <a:rPr lang="en-US" altLang="ja-JP" sz="2400">
                <a:solidFill>
                  <a:schemeClr val="bg1"/>
                </a:solidFill>
                <a:latin typeface="Arial" charset="0"/>
                <a:ea typeface="Osaka" charset="0"/>
                <a:cs typeface="Osaka" charset="0"/>
              </a:rPr>
              <a:t>"Why Christians Can Still Prophesy: Scripture Encourages Us to Seek this Gift Yet Today," </a:t>
            </a:r>
            <a:r>
              <a:rPr lang="en-US" altLang="ja-JP" sz="2400" i="1">
                <a:solidFill>
                  <a:schemeClr val="bg1"/>
                </a:solidFill>
                <a:latin typeface="Arial" charset="0"/>
                <a:ea typeface="Osaka" charset="0"/>
                <a:cs typeface="Osaka" charset="0"/>
              </a:rPr>
              <a:t>Christianity Today</a:t>
            </a:r>
            <a:r>
              <a:rPr lang="en-US" altLang="ja-JP" sz="2400">
                <a:solidFill>
                  <a:schemeClr val="bg1"/>
                </a:solidFill>
                <a:latin typeface="Arial" charset="0"/>
                <a:ea typeface="Osaka" charset="0"/>
                <a:cs typeface="Osaka" charset="0"/>
              </a:rPr>
              <a:t> [September 16, 1988], 29)</a:t>
            </a:r>
            <a:endParaRPr lang="en-US">
              <a:solidFill>
                <a:schemeClr val="bg1"/>
              </a:solidFill>
              <a:latin typeface="Arial" charset="0"/>
              <a:ea typeface="Osaka" charset="0"/>
              <a:cs typeface="Osaka" charset="0"/>
            </a:endParaRPr>
          </a:p>
        </p:txBody>
      </p:sp>
      <p:pic>
        <p:nvPicPr>
          <p:cNvPr id="307204" name="Picture 4" descr="GrudemWay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600200"/>
            <a:ext cx="261778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a:solidFill>
                  <a:schemeClr val="bg1"/>
                </a:solidFill>
                <a:latin typeface="Arial" charset="0"/>
                <a:ea typeface="Osaka" charset="0"/>
                <a:cs typeface="Osaka" charset="0"/>
              </a:rPr>
              <a:t>Professor of NT</a:t>
            </a:r>
            <a:br>
              <a:rPr lang="en-US">
                <a:solidFill>
                  <a:schemeClr val="bg1"/>
                </a:solidFill>
                <a:latin typeface="Arial" charset="0"/>
                <a:ea typeface="Osaka" charset="0"/>
                <a:cs typeface="Osaka" charset="0"/>
              </a:rPr>
            </a:br>
            <a:r>
              <a:rPr lang="en-US">
                <a:solidFill>
                  <a:schemeClr val="bg1"/>
                </a:solidFill>
                <a:latin typeface="Arial" charset="0"/>
                <a:ea typeface="Osaka" charset="0"/>
                <a:cs typeface="Osaka" charset="0"/>
              </a:rPr>
              <a:t>Phoenix Theological Seminary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94156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A6CA99C-5BB4-4E46-9411-C2EEA63F1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982F116D-2E5E-534E-99E3-7F0C594029F8}"/>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Tree>
    <p:extLst>
      <p:ext uri="{BB962C8B-B14F-4D97-AF65-F5344CB8AC3E}">
        <p14:creationId xmlns:p14="http://schemas.microsoft.com/office/powerpoint/2010/main" val="2789776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God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Lord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dirty="0" err="1">
                    <a:ln>
                      <a:noFill/>
                    </a:ln>
                    <a:solidFill>
                      <a:srgbClr val="000000"/>
                    </a:solidFill>
                    <a:effectLst/>
                    <a:uLnTx/>
                    <a:uFillTx/>
                    <a:latin typeface="Arial Narrow" charset="0"/>
                    <a:ea typeface="SimSun" charset="0"/>
                    <a:cs typeface="SimSun" charset="0"/>
                  </a:rPr>
                  <a:t>Saluta-tion</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Provides Every Need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Foundation of Knowledge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False Teachers 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End in Hell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Character Described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Scoffers Before 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Temporary World Motivates Holiness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Protection &amp; Growth Encouraged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Inadequacy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Expectancy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Disciples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Day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31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2</a:t>
            </a:r>
          </a:p>
        </p:txBody>
      </p:sp>
    </p:spTree>
    <p:extLst>
      <p:ext uri="{BB962C8B-B14F-4D97-AF65-F5344CB8AC3E}">
        <p14:creationId xmlns:p14="http://schemas.microsoft.com/office/powerpoint/2010/main" val="1120977223"/>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ffectLst>
                  <a:outerShdw blurRad="38100" dist="101600" dir="2700000" algn="tl" rotWithShape="0">
                    <a:srgbClr val="000000"/>
                  </a:outerShdw>
                </a:effectLst>
                <a:ea typeface="+mj-ea"/>
                <a:cs typeface="+mj-cs"/>
              </a:rPr>
              <a:t>Major Theme</a:t>
            </a:r>
          </a:p>
        </p:txBody>
      </p:sp>
      <p:sp>
        <p:nvSpPr>
          <p:cNvPr id="55301" name="Rectangle 5"/>
          <p:cNvSpPr>
            <a:spLocks noGrp="1" noChangeArrowheads="1"/>
          </p:cNvSpPr>
          <p:nvPr>
            <p:ph type="body" idx="1"/>
          </p:nvPr>
        </p:nvSpPr>
        <p:spPr>
          <a:xfrm>
            <a:off x="971550" y="1676400"/>
            <a:ext cx="8172450" cy="4449763"/>
          </a:xfrm>
        </p:spPr>
        <p:txBody>
          <a:bodyPr/>
          <a:lstStyle/>
          <a:p>
            <a:pPr eaLnBrk="1" hangingPunct="1">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KNOWLEDGE…</a:t>
            </a:r>
            <a:endParaRPr lang="en-US" sz="1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for spiritual </a:t>
            </a:r>
            <a:r>
              <a:rPr lang="en-US" b="1" dirty="0">
                <a:solidFill>
                  <a:schemeClr val="bg1"/>
                </a:solidFill>
                <a:effectLst>
                  <a:outerShdw blurRad="38100" dist="101600" dir="2700000" algn="tl" rotWithShape="0">
                    <a:srgbClr val="000000"/>
                  </a:outerShdw>
                </a:effectLst>
                <a:latin typeface="Verdana" charset="0"/>
                <a:ea typeface="ＭＳ Ｐゴシック" charset="0"/>
                <a:cs typeface="ＭＳ Ｐゴシック" charset="0"/>
              </a:rPr>
              <a:t>growth </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(2 Pet. 1)</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combat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heresy</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2)</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sustain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hope</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3)</a:t>
            </a:r>
            <a:endParaRPr lang="en-US" sz="2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rPr>
              <a:t>2 Peter</a:t>
            </a: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323592"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there were also false prophets in Israel, just as there will be </a:t>
            </a:r>
            <a:r>
              <a:rPr lang="en-US" sz="3200" b="1" dirty="0">
                <a:solidFill>
                  <a:srgbClr val="FFFF00"/>
                </a:solidFill>
                <a:effectLst>
                  <a:glow rad="127000">
                    <a:schemeClr val="tx1"/>
                  </a:glow>
                </a:effectLst>
                <a:latin typeface="Arial" charset="0"/>
                <a:ea typeface="ＭＳ Ｐゴシック" charset="0"/>
                <a:cs typeface="ＭＳ Ｐゴシック" charset="0"/>
              </a:rPr>
              <a:t>false teachers</a:t>
            </a:r>
            <a:r>
              <a:rPr lang="en-US" sz="3200" b="1" dirty="0">
                <a:effectLst>
                  <a:glow rad="127000">
                    <a:schemeClr val="tx1"/>
                  </a:glow>
                </a:effectLst>
                <a:latin typeface="Arial" charset="0"/>
                <a:ea typeface="ＭＳ Ｐゴシック" charset="0"/>
                <a:cs typeface="ＭＳ Ｐゴシック" charset="0"/>
              </a:rPr>
              <a:t> among you. They will cleverly teach destructive heresies and even </a:t>
            </a:r>
            <a:r>
              <a:rPr lang="en-US" sz="3200" b="1" dirty="0">
                <a:solidFill>
                  <a:srgbClr val="FFFF00"/>
                </a:solidFill>
                <a:effectLst>
                  <a:glow rad="127000">
                    <a:schemeClr val="tx1"/>
                  </a:glow>
                </a:effectLst>
                <a:latin typeface="Arial" charset="0"/>
                <a:ea typeface="ＭＳ Ｐゴシック" charset="0"/>
                <a:cs typeface="ＭＳ Ｐゴシック" charset="0"/>
              </a:rPr>
              <a:t>deny the Master who bought them</a:t>
            </a:r>
            <a:r>
              <a:rPr lang="en-US" sz="3200" b="1" dirty="0">
                <a:effectLst>
                  <a:glow rad="127000">
                    <a:schemeClr val="tx1"/>
                  </a:glow>
                </a:effectLst>
                <a:latin typeface="Arial" charset="0"/>
                <a:ea typeface="ＭＳ Ｐゴシック" charset="0"/>
                <a:cs typeface="ＭＳ Ｐゴシック" charset="0"/>
              </a:rPr>
              <a:t>. In this way, they will bring sudden destruction on themselves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Peter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36800424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8B9AB-96AB-B842-B2C5-57C86A9DF478}"/>
              </a:ext>
            </a:extLst>
          </p:cNvPr>
          <p:cNvPicPr>
            <a:picLocks noChangeAspect="1"/>
          </p:cNvPicPr>
          <p:nvPr/>
        </p:nvPicPr>
        <p:blipFill rotWithShape="1">
          <a:blip r:embed="rId3"/>
          <a:srcRect t="10751" b="9450"/>
          <a:stretch/>
        </p:blipFill>
        <p:spPr>
          <a:xfrm>
            <a:off x="0" y="980728"/>
            <a:ext cx="9144000" cy="5472608"/>
          </a:xfrm>
          <a:prstGeom prst="rect">
            <a:avLst/>
          </a:prstGeom>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We Know About…</a:t>
            </a:r>
          </a:p>
        </p:txBody>
      </p:sp>
    </p:spTree>
    <p:extLst>
      <p:ext uri="{BB962C8B-B14F-4D97-AF65-F5344CB8AC3E}">
        <p14:creationId xmlns:p14="http://schemas.microsoft.com/office/powerpoint/2010/main" val="3435389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600">
              <a:latin typeface="Arial"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en-US" sz="3200" i="1">
                <a:solidFill>
                  <a:srgbClr val="FFFF00"/>
                </a:solidFill>
                <a:latin typeface="Arial" charset="0"/>
                <a:ea typeface="ＭＳ Ｐゴシック" charset="0"/>
                <a:cs typeface="ＭＳ Ｐゴシック" charset="0"/>
              </a:rPr>
              <a:t>A. (2:1-3a)</a:t>
            </a:r>
            <a:br>
              <a:rPr lang="en-US" sz="3200" i="1">
                <a:solidFill>
                  <a:srgbClr val="FFFF00"/>
                </a:solidFill>
                <a:latin typeface="Arial" charset="0"/>
                <a:ea typeface="ＭＳ Ｐゴシック" charset="0"/>
                <a:cs typeface="ＭＳ Ｐゴシック" charset="0"/>
              </a:rPr>
            </a:br>
            <a:r>
              <a:rPr lang="en-US" sz="3200">
                <a:solidFill>
                  <a:srgbClr val="FFFFFF"/>
                </a:solidFill>
                <a:latin typeface="Arial" charset="0"/>
                <a:ea typeface="ＭＳ Ｐゴシック" charset="0"/>
                <a:cs typeface="ＭＳ Ｐゴシック" charset="0"/>
              </a:rPr>
              <a:t>What are the Characteristics </a:t>
            </a:r>
            <a:br>
              <a:rPr lang="en-US" sz="3200">
                <a:solidFill>
                  <a:srgbClr val="FFFFFF"/>
                </a:solidFill>
                <a:latin typeface="Arial" charset="0"/>
                <a:ea typeface="ＭＳ Ｐゴシック" charset="0"/>
                <a:cs typeface="ＭＳ Ｐゴシック" charset="0"/>
              </a:rPr>
            </a:br>
            <a:r>
              <a:rPr lang="en-US" sz="3200">
                <a:solidFill>
                  <a:srgbClr val="FFFFFF"/>
                </a:solidFill>
                <a:latin typeface="Arial" charset="0"/>
                <a:ea typeface="ＭＳ Ｐゴシック" charset="0"/>
                <a:cs typeface="ＭＳ Ｐゴシック" charset="0"/>
              </a:rPr>
              <a:t>of False Teachers?</a:t>
            </a:r>
            <a:endParaRPr lang="en-US" sz="2800">
              <a:solidFill>
                <a:srgbClr val="FFFFFF"/>
              </a:solidFill>
              <a:latin typeface="Arial" charset="0"/>
              <a:ea typeface="ＭＳ Ｐゴシック" charset="0"/>
              <a:cs typeface="ＭＳ Ｐゴシック"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rPr>
              <a:t>2 Peter 2</a:t>
            </a:r>
            <a:br>
              <a:rPr lang="en-US" sz="3200">
                <a:solidFill>
                  <a:srgbClr val="000066"/>
                </a:solidFill>
                <a:latin typeface="Arial" charset="0"/>
              </a:rPr>
            </a:br>
            <a:endParaRPr lang="en-US" sz="3200">
              <a:solidFill>
                <a:srgbClr val="000066"/>
              </a:solidFill>
              <a:latin typeface="Arial"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eaLnBrk="1" hangingPunct="1">
              <a:lnSpc>
                <a:spcPct val="90000"/>
              </a:lnSpc>
              <a:buFontTx/>
              <a:buChar char="•"/>
            </a:pPr>
            <a:r>
              <a:rPr lang="en-US" sz="2800" b="1">
                <a:latin typeface="Arial" charset="0"/>
                <a:ea typeface="ＭＳ Ｐゴシック" charset="0"/>
                <a:cs typeface="ＭＳ Ｐゴシック" charset="0"/>
              </a:rPr>
              <a:t>Infiltration/secrecy (1a)</a:t>
            </a:r>
          </a:p>
          <a:p>
            <a:pPr marL="280988" indent="-280988" eaLnBrk="1" hangingPunct="1">
              <a:lnSpc>
                <a:spcPct val="90000"/>
              </a:lnSpc>
              <a:buFontTx/>
              <a:buChar char="•"/>
            </a:pPr>
            <a:r>
              <a:rPr lang="en-US" sz="2800" b="1">
                <a:latin typeface="Arial" charset="0"/>
                <a:ea typeface="ＭＳ Ｐゴシック" charset="0"/>
                <a:cs typeface="ＭＳ Ｐゴシック" charset="0"/>
              </a:rPr>
              <a:t>Destructive heresies (1b)</a:t>
            </a:r>
          </a:p>
          <a:p>
            <a:pPr marL="280988" indent="-280988" eaLnBrk="1" hangingPunct="1">
              <a:lnSpc>
                <a:spcPct val="90000"/>
              </a:lnSpc>
              <a:buFontTx/>
              <a:buChar char="•"/>
            </a:pPr>
            <a:r>
              <a:rPr lang="en-US" sz="2800" b="1">
                <a:latin typeface="Arial" charset="0"/>
                <a:ea typeface="ＭＳ Ｐゴシック" charset="0"/>
                <a:cs typeface="ＭＳ Ｐゴシック" charset="0"/>
              </a:rPr>
              <a:t>Deny Christ as Lord (1c)</a:t>
            </a:r>
          </a:p>
          <a:p>
            <a:pPr marL="280988" indent="-280988" eaLnBrk="1" hangingPunct="1">
              <a:lnSpc>
                <a:spcPct val="90000"/>
              </a:lnSpc>
              <a:buFontTx/>
              <a:buChar char="•"/>
            </a:pPr>
            <a:r>
              <a:rPr lang="en-US" sz="2800" b="1">
                <a:latin typeface="Arial" charset="0"/>
                <a:ea typeface="ＭＳ Ｐゴシック" charset="0"/>
                <a:cs typeface="ＭＳ Ｐゴシック" charset="0"/>
              </a:rPr>
              <a:t>Self-destructive (1d)</a:t>
            </a:r>
          </a:p>
          <a:p>
            <a:pPr marL="280988" indent="-280988" eaLnBrk="1" hangingPunct="1">
              <a:lnSpc>
                <a:spcPct val="90000"/>
              </a:lnSpc>
              <a:buFontTx/>
              <a:buChar char="•"/>
            </a:pPr>
            <a:r>
              <a:rPr lang="en-US" sz="2800" b="1">
                <a:latin typeface="Arial" charset="0"/>
                <a:ea typeface="ＭＳ Ｐゴシック" charset="0"/>
                <a:cs typeface="ＭＳ Ｐゴシック" charset="0"/>
              </a:rPr>
              <a:t>Many followers (2a)</a:t>
            </a:r>
          </a:p>
          <a:p>
            <a:pPr marL="280988" indent="-280988" eaLnBrk="1" hangingPunct="1">
              <a:lnSpc>
                <a:spcPct val="90000"/>
              </a:lnSpc>
              <a:buFontTx/>
              <a:buChar char="•"/>
            </a:pPr>
            <a:r>
              <a:rPr lang="en-US" sz="2800" b="1">
                <a:latin typeface="Arial" charset="0"/>
                <a:ea typeface="ＭＳ Ｐゴシック" charset="0"/>
                <a:cs typeface="ＭＳ Ｐゴシック" charset="0"/>
              </a:rPr>
              <a:t>Shameful ways (2b)</a:t>
            </a:r>
          </a:p>
          <a:p>
            <a:pPr marL="280988" indent="-280988" eaLnBrk="1" hangingPunct="1">
              <a:lnSpc>
                <a:spcPct val="90000"/>
              </a:lnSpc>
              <a:buFontTx/>
              <a:buChar char="•"/>
            </a:pPr>
            <a:r>
              <a:rPr lang="en-US" sz="2800" b="1">
                <a:latin typeface="Arial" charset="0"/>
                <a:ea typeface="ＭＳ Ｐゴシック" charset="0"/>
                <a:cs typeface="ＭＳ Ｐゴシック" charset="0"/>
              </a:rPr>
              <a:t>Discredit Christianity (2c)</a:t>
            </a:r>
          </a:p>
          <a:p>
            <a:pPr marL="280988" indent="-280988" eaLnBrk="1" hangingPunct="1">
              <a:lnSpc>
                <a:spcPct val="90000"/>
              </a:lnSpc>
              <a:buFontTx/>
              <a:buChar char="•"/>
            </a:pPr>
            <a:r>
              <a:rPr lang="en-US" sz="2800" b="1">
                <a:latin typeface="Arial" charset="0"/>
                <a:ea typeface="ＭＳ Ｐゴシック" charset="0"/>
                <a:cs typeface="ＭＳ Ｐゴシック" charset="0"/>
              </a:rPr>
              <a:t>Greed (3a)</a:t>
            </a:r>
          </a:p>
          <a:p>
            <a:pPr marL="280988" indent="-280988" eaLnBrk="1" hangingPunct="1">
              <a:lnSpc>
                <a:spcPct val="90000"/>
              </a:lnSpc>
              <a:buFontTx/>
              <a:buChar char="•"/>
            </a:pPr>
            <a:r>
              <a:rPr lang="en-US" sz="2800" b="1">
                <a:latin typeface="Arial" charset="0"/>
                <a:ea typeface="ＭＳ Ｐゴシック" charset="0"/>
                <a:cs typeface="ＭＳ Ｐゴシック" charset="0"/>
              </a:rPr>
              <a:t>Exploitive (3b)</a:t>
            </a:r>
          </a:p>
          <a:p>
            <a:pPr marL="280988" indent="-280988" eaLnBrk="1" hangingPunct="1">
              <a:lnSpc>
                <a:spcPct val="90000"/>
              </a:lnSpc>
              <a:buFontTx/>
              <a:buChar char="•"/>
            </a:pPr>
            <a:r>
              <a:rPr lang="en-US" sz="2800" b="1">
                <a:latin typeface="Arial" charset="0"/>
                <a:ea typeface="ＭＳ Ｐゴシック" charset="0"/>
                <a:cs typeface="ＭＳ Ｐゴシック" charset="0"/>
              </a:rPr>
              <a:t>Condemned (3c)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en-US" sz="3200" i="1" dirty="0">
                <a:solidFill>
                  <a:srgbClr val="FFFF00"/>
                </a:solidFill>
                <a:latin typeface="Arial"/>
                <a:ea typeface="ＭＳ Ｐゴシック" charset="0"/>
                <a:cs typeface="Arial"/>
              </a:rPr>
              <a:t>B. (2:3b-10a) </a:t>
            </a:r>
            <a:br>
              <a:rPr lang="en-US" sz="3200" i="1" dirty="0">
                <a:solidFill>
                  <a:srgbClr val="FFFF00"/>
                </a:solidFill>
                <a:latin typeface="Arial"/>
                <a:ea typeface="ＭＳ Ｐゴシック" charset="0"/>
                <a:cs typeface="Arial"/>
              </a:rPr>
            </a:br>
            <a:r>
              <a:rPr lang="en-US" sz="3600" dirty="0">
                <a:solidFill>
                  <a:srgbClr val="FFFFFF"/>
                </a:solidFill>
                <a:latin typeface="Arial"/>
                <a:ea typeface="ＭＳ Ｐゴシック" charset="0"/>
                <a:cs typeface="Arial"/>
              </a:rPr>
              <a:t>Hell for the Apostates</a:t>
            </a:r>
            <a:br>
              <a:rPr lang="en-US" sz="3600" dirty="0">
                <a:solidFill>
                  <a:srgbClr val="FFFFFF"/>
                </a:solidFill>
                <a:latin typeface="Arial"/>
                <a:ea typeface="ＭＳ Ｐゴシック" charset="0"/>
                <a:cs typeface="Arial"/>
              </a:rPr>
            </a:br>
            <a:r>
              <a:rPr lang="en-US" sz="3600" dirty="0">
                <a:solidFill>
                  <a:srgbClr val="FFFFFF"/>
                </a:solidFill>
                <a:latin typeface="Arial"/>
                <a:ea typeface="ＭＳ Ｐゴシック" charset="0"/>
                <a:cs typeface="Arial"/>
              </a:rPr>
              <a:t>Protection for the Righteous</a:t>
            </a:r>
            <a:endParaRPr lang="en-US" sz="3200" dirty="0">
              <a:solidFill>
                <a:srgbClr val="FFFFFF"/>
              </a:solidFill>
              <a:effectLst>
                <a:outerShdw blurRad="38100" dist="38100" dir="2700000" algn="tl">
                  <a:srgbClr val="FFFFFF"/>
                </a:outerShdw>
              </a:effectLst>
              <a:latin typeface="Arial"/>
              <a:ea typeface="ＭＳ Ｐゴシック" charset="0"/>
              <a:cs typeface="Arial"/>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en-US" sz="3600" b="1" dirty="0">
                <a:solidFill>
                  <a:srgbClr val="CC3300"/>
                </a:solidFill>
                <a:latin typeface="Arial" charset="0"/>
                <a:ea typeface="ＭＳ Ｐゴシック" charset="0"/>
                <a:cs typeface="MS PGothic" charset="0"/>
              </a:rPr>
              <a:t>The destiny of all apostates in hell shows that believers will be protected as much as apostates will be</a:t>
            </a:r>
            <a:r>
              <a:rPr lang="en-US" sz="3600" b="1" dirty="0">
                <a:latin typeface="Arial" charset="0"/>
                <a:ea typeface="ＭＳ Ｐゴシック" charset="0"/>
                <a:cs typeface="Arial" charset="0"/>
              </a:rPr>
              <a:t> </a:t>
            </a:r>
            <a:r>
              <a:rPr lang="en-US" sz="3600" b="1" dirty="0">
                <a:solidFill>
                  <a:srgbClr val="CC3300"/>
                </a:solidFill>
                <a:latin typeface="Arial" charset="0"/>
                <a:ea typeface="ＭＳ Ｐゴシック" charset="0"/>
                <a:cs typeface="MS PGothic" charset="0"/>
              </a:rPr>
              <a:t>condemned.</a:t>
            </a: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latin typeface="Arial" charset="0"/>
              <a:cs typeface="Arial"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cs typeface="Arial" charset="0"/>
              </a:rPr>
              <a:t>2 Peter 2</a:t>
            </a:r>
            <a:br>
              <a:rPr lang="en-US">
                <a:solidFill>
                  <a:srgbClr val="000066"/>
                </a:solidFill>
                <a:latin typeface="Arial" charset="0"/>
                <a:cs typeface="Arial" charset="0"/>
              </a:rPr>
            </a:br>
            <a:endParaRPr lang="en-US">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78851">
                                            <p:txEl>
                                              <p:pRg st="0" end="0"/>
                                            </p:txEl>
                                          </p:spTgt>
                                        </p:tgtEl>
                                        <p:attrNameLst>
                                          <p:attrName>style.visibility</p:attrName>
                                        </p:attrNameLst>
                                      </p:cBhvr>
                                      <p:to>
                                        <p:strVal val="visible"/>
                                      </p:to>
                                    </p:set>
                                    <p:anim calcmode="lin" valueType="num">
                                      <p:cBhvr>
                                        <p:cTn id="20"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36147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latin typeface="Arial"/>
                <a:ea typeface="Times New Roman" pitchFamily="-111" charset="0"/>
                <a:cs typeface="Arial"/>
              </a:rPr>
              <a:t>Balaam                          Numbers 22–24</a:t>
            </a:r>
          </a:p>
        </p:txBody>
      </p:sp>
      <p:sp>
        <p:nvSpPr>
          <p:cNvPr id="36147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Balak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65570" name="Picture 3" descr="OBALM006"/>
          <p:cNvPicPr>
            <a:picLocks noChangeAspect="1" noChangeArrowheads="1"/>
          </p:cNvPicPr>
          <p:nvPr/>
        </p:nvPicPr>
        <p:blipFill rotWithShape="1">
          <a:blip r:embed="rId3" cstate="screen">
            <a:lum bright="-42000"/>
            <a:extLst>
              <a:ext uri="{28A0092B-C50C-407E-A947-70E740481C1C}">
                <a14:useLocalDpi xmlns:a14="http://schemas.microsoft.com/office/drawing/2010/main"/>
              </a:ext>
            </a:extLst>
          </a:blip>
          <a:srcRect b="8299"/>
          <a:stretch/>
        </p:blipFill>
        <p:spPr bwMode="auto">
          <a:xfrm>
            <a:off x="0" y="1"/>
            <a:ext cx="5567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
        <p:nvSpPr>
          <p:cNvPr id="365573"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a:latin typeface="Arial" charset="0"/>
                <a:ea typeface="ＭＳ Ｐゴシック" charset="0"/>
                <a:cs typeface="ＭＳ Ｐゴシック" charset="0"/>
              </a:rPr>
              <a:t>The Agony of Deceit</a:t>
            </a:r>
            <a:endParaRPr kumimoji="1" lang="en-US">
              <a:solidFill>
                <a:srgbClr val="FFFFFF"/>
              </a:solidFill>
              <a:latin typeface="Arial" charset="0"/>
              <a:ea typeface="ＭＳ Ｐゴシック" charset="0"/>
              <a:cs typeface="ＭＳ Ｐゴシック" charset="0"/>
            </a:endParaRPr>
          </a:p>
        </p:txBody>
      </p:sp>
      <p:pic>
        <p:nvPicPr>
          <p:cNvPr id="375811" name="Picture 1"/>
          <p:cNvPicPr>
            <a:picLocks noChangeAspect="1"/>
          </p:cNvPicPr>
          <p:nvPr/>
        </p:nvPicPr>
        <p:blipFill rotWithShape="1">
          <a:blip r:embed="rId3">
            <a:extLst>
              <a:ext uri="{28A0092B-C50C-407E-A947-70E740481C1C}">
                <a14:useLocalDpi xmlns:a14="http://schemas.microsoft.com/office/drawing/2010/main"/>
              </a:ext>
            </a:extLst>
          </a:blip>
          <a:srcRect l="15632" t="10338" r="15547" b="7873"/>
          <a:stretch/>
        </p:blipFill>
        <p:spPr bwMode="auto">
          <a:xfrm rot="21037991">
            <a:off x="993631" y="20053"/>
            <a:ext cx="4310162" cy="6817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700464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 3).</a:t>
            </a:r>
          </a:p>
        </p:txBody>
      </p:sp>
    </p:spTree>
    <p:extLst>
      <p:ext uri="{BB962C8B-B14F-4D97-AF65-F5344CB8AC3E}">
        <p14:creationId xmlns:p14="http://schemas.microsoft.com/office/powerpoint/2010/main" val="3112405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err="1">
                    <a:solidFill>
                      <a:srgbClr val="000000"/>
                    </a:solidFill>
                    <a:latin typeface="Arial Narrow" charset="0"/>
                    <a:ea typeface="SimSun" charset="0"/>
                    <a:cs typeface="SimSun" charset="0"/>
                  </a:rPr>
                  <a:t>Saluta-tion</a:t>
                </a:r>
                <a:endParaRPr lang="en-US" altLang="zh-CN" sz="1600" dirty="0">
                  <a:solidFill>
                    <a:srgbClr val="000000"/>
                  </a:solidFill>
                  <a:latin typeface="Arial Narrow" charset="0"/>
                  <a:ea typeface="SimSun" charset="0"/>
                  <a:cs typeface="SimSun" charset="0"/>
                </a:endParaRP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84409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3</a:t>
            </a:r>
          </a:p>
        </p:txBody>
      </p:sp>
    </p:spTree>
    <p:extLst>
      <p:ext uri="{BB962C8B-B14F-4D97-AF65-F5344CB8AC3E}">
        <p14:creationId xmlns:p14="http://schemas.microsoft.com/office/powerpoint/2010/main" val="111076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Knowledge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Combat False Teaching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3962744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80</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80</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80</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"…in the last days scoffers will come, mocking the truth and following their own desires.  </a:t>
            </a:r>
            <a:r>
              <a:rPr lang="en-US" sz="3200" b="1" i="1" baseline="30000" dirty="0">
                <a:solidFill>
                  <a:srgbClr val="FFFFFF"/>
                </a:solidFill>
                <a:effectLst>
                  <a:glow rad="266700">
                    <a:srgbClr val="000000"/>
                  </a:glow>
                </a:effectLst>
                <a:latin typeface="Arial"/>
                <a:cs typeface="Arial"/>
              </a:rPr>
              <a:t>4</a:t>
            </a:r>
            <a:r>
              <a:rPr lang="en-US" sz="3200" b="1" i="1" dirty="0">
                <a:solidFill>
                  <a:srgbClr val="FFFFFF"/>
                </a:solidFill>
                <a:effectLst>
                  <a:glow rad="266700">
                    <a:srgbClr val="000000"/>
                  </a:glow>
                </a:effectLst>
                <a:latin typeface="Arial"/>
                <a:cs typeface="Arial"/>
              </a:rPr>
              <a:t>They will say, '</a:t>
            </a:r>
            <a:r>
              <a:rPr lang="en-US" sz="3200" b="1" i="1" dirty="0">
                <a:solidFill>
                  <a:srgbClr val="FFFF00"/>
                </a:solidFill>
                <a:effectLst>
                  <a:glow rad="266700">
                    <a:srgbClr val="000000"/>
                  </a:glow>
                </a:effectLst>
                <a:latin typeface="Arial"/>
                <a:cs typeface="Arial"/>
              </a:rPr>
              <a:t>What happened to the promise that Jesus is coming again?</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3:3b-4a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Tree>
    <p:extLst>
      <p:ext uri="{BB962C8B-B14F-4D97-AF65-F5344CB8AC3E}">
        <p14:creationId xmlns:p14="http://schemas.microsoft.com/office/powerpoint/2010/main" val="7655377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81</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81</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81</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"'From before the times of our ancestors, everything has remained the same since the world was first created.'  They deliberately forget that </a:t>
            </a:r>
            <a:r>
              <a:rPr lang="en-US" sz="3200" b="1" i="1" dirty="0">
                <a:solidFill>
                  <a:srgbClr val="FFFF00"/>
                </a:solidFill>
                <a:effectLst>
                  <a:glow rad="266700">
                    <a:srgbClr val="000000"/>
                  </a:glow>
                </a:effectLst>
                <a:latin typeface="Arial"/>
                <a:cs typeface="Arial"/>
              </a:rPr>
              <a:t>God made the heavens</a:t>
            </a:r>
            <a:r>
              <a:rPr lang="en-US" sz="3200" b="1" i="1" dirty="0">
                <a:solidFill>
                  <a:srgbClr val="FFFFFF"/>
                </a:solidFill>
                <a:effectLst>
                  <a:glow rad="266700">
                    <a:srgbClr val="000000"/>
                  </a:glow>
                </a:effectLst>
                <a:latin typeface="Arial"/>
                <a:cs typeface="Arial"/>
              </a:rPr>
              <a:t> by the word of his command, and he brought the earth out from the water and surrounded it with water" (2 Pet. 3:4b-5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540717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82</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82</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82</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"Then he used the water to destroy the ancient world with a </a:t>
            </a:r>
            <a:r>
              <a:rPr lang="en-US" sz="3200" b="1" i="1" dirty="0">
                <a:solidFill>
                  <a:srgbClr val="FFFF00"/>
                </a:solidFill>
                <a:effectLst>
                  <a:glow rad="266700">
                    <a:srgbClr val="000000"/>
                  </a:glow>
                </a:effectLst>
                <a:latin typeface="Arial"/>
                <a:cs typeface="Arial"/>
              </a:rPr>
              <a:t>mighty flood</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3:6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0898660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83</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83</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83</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464485202"/>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en-US" b="1" dirty="0">
                <a:solidFill>
                  <a:schemeClr val="bg1"/>
                </a:solidFill>
              </a:rPr>
              <a:t>How will the Universe end?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latin typeface="Arial"/>
                  <a:ea typeface="ＭＳ Ｐゴシック"/>
                </a:rPr>
                <a:t>Bible</a:t>
              </a: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latin typeface="Arial"/>
                  <a:ea typeface="ＭＳ Ｐゴシック"/>
                </a:rPr>
                <a:t>Evolution</a:t>
              </a:r>
            </a:p>
          </p:txBody>
        </p:sp>
      </p:grpSp>
    </p:spTree>
    <p:extLst>
      <p:ext uri="{BB962C8B-B14F-4D97-AF65-F5344CB8AC3E}">
        <p14:creationId xmlns:p14="http://schemas.microsoft.com/office/powerpoint/2010/main" val="130439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4400">
                <a:solidFill>
                  <a:srgbClr val="000000"/>
                </a:solidFill>
                <a:latin typeface="Arial" charset="0"/>
                <a:cs typeface="Arial"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3200" b="1" dirty="0">
                <a:solidFill>
                  <a:srgbClr val="FFFFFF"/>
                </a:solidFill>
                <a:latin typeface="Arial" panose="020B0604020202020204" pitchFamily="34" charset="0"/>
                <a:cs typeface="Arial" panose="020B0604020202020204" pitchFamily="34" charset="0"/>
              </a:rPr>
              <a:t>Big Bang Future of the Universe</a:t>
            </a:r>
          </a:p>
        </p:txBody>
      </p:sp>
      <p:sp>
        <p:nvSpPr>
          <p:cNvPr id="2678792" name="Text Box 8"/>
          <p:cNvSpPr txBox="1">
            <a:spLocks noChangeArrowheads="1"/>
          </p:cNvSpPr>
          <p:nvPr/>
        </p:nvSpPr>
        <p:spPr bwMode="auto">
          <a:xfrm>
            <a:off x="482600" y="14224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defRPr/>
            </a:pPr>
            <a:r>
              <a:rPr lang="en-US" sz="2800" b="1" dirty="0">
                <a:solidFill>
                  <a:srgbClr val="000000"/>
                </a:solidFill>
                <a:latin typeface="Arial Narrow" charset="0"/>
                <a:cs typeface="Arial"/>
              </a:rPr>
              <a:t>BIG BANG</a:t>
            </a:r>
          </a:p>
        </p:txBody>
      </p:sp>
      <p:sp>
        <p:nvSpPr>
          <p:cNvPr id="2678793" name="Text Box 9"/>
          <p:cNvSpPr txBox="1">
            <a:spLocks noChangeArrowheads="1"/>
          </p:cNvSpPr>
          <p:nvPr/>
        </p:nvSpPr>
        <p:spPr bwMode="auto">
          <a:xfrm>
            <a:off x="7912100" y="14351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lnSpc>
                <a:spcPct val="70000"/>
              </a:lnSpc>
              <a:spcBef>
                <a:spcPct val="50000"/>
              </a:spcBef>
              <a:defRPr/>
            </a:pPr>
            <a:r>
              <a:rPr lang="en-US" sz="2800" b="1" dirty="0">
                <a:solidFill>
                  <a:srgbClr val="1541B2"/>
                </a:solidFill>
                <a:latin typeface="Arial Narrow" charset="0"/>
                <a:cs typeface="Arial"/>
              </a:rPr>
              <a:t>Heat Death</a:t>
            </a: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cs typeface="Arial"/>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en-US" sz="4400" kern="10" dirty="0">
                <a:ln w="19050">
                  <a:solidFill>
                    <a:srgbClr val="000000"/>
                  </a:solidFill>
                  <a:round/>
                  <a:headEnd/>
                  <a:tailEnd/>
                </a:ln>
                <a:solidFill>
                  <a:srgbClr val="FFFFFF"/>
                </a:solidFill>
                <a:latin typeface="Futura XBlk BT"/>
                <a:ea typeface="Futura XBlk BT"/>
                <a:cs typeface="Futura XBlk BT"/>
              </a:rPr>
              <a:t>Billions of Years</a:t>
            </a: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800" b="1" dirty="0">
                  <a:solidFill>
                    <a:srgbClr val="FFFFFF"/>
                  </a:solidFill>
                  <a:latin typeface="Arial Narrow" charset="0"/>
                  <a:cs typeface="Arial"/>
                </a:rPr>
                <a:t>Thousands of Years</a:t>
              </a:r>
            </a:p>
          </p:txBody>
        </p:sp>
        <p:sp>
          <p:nvSpPr>
            <p:cNvPr id="2678791" name="Text Box 7"/>
            <p:cNvSpPr txBox="1">
              <a:spLocks noChangeArrowheads="1"/>
            </p:cNvSpPr>
            <p:nvPr/>
          </p:nvSpPr>
          <p:spPr bwMode="auto">
            <a:xfrm>
              <a:off x="4191000" y="4724400"/>
              <a:ext cx="1676400" cy="62865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200" b="1">
                  <a:solidFill>
                    <a:srgbClr val="000000"/>
                  </a:solidFill>
                  <a:latin typeface="Arial Narrow" charset="0"/>
                  <a:cs typeface="Arial"/>
                </a:rPr>
                <a:t>Heat Destruction</a:t>
              </a: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cs typeface="Arial"/>
                </a:rPr>
                <a:t>Sin and Death</a:t>
              </a: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cs typeface="Arial"/>
                </a:rPr>
                <a:t>2 Peter 3</a:t>
              </a: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algn="ctr">
                <a:lnSpc>
                  <a:spcPct val="80000"/>
                </a:lnSpc>
                <a:spcBef>
                  <a:spcPct val="50000"/>
                </a:spcBef>
                <a:defRPr/>
              </a:pPr>
              <a:r>
                <a:rPr lang="en-US" sz="1800" b="1">
                  <a:solidFill>
                    <a:srgbClr val="000000"/>
                  </a:solidFill>
                  <a:latin typeface="Arial Rounded MT Bold" charset="0"/>
                  <a:cs typeface="Arial"/>
                </a:rPr>
                <a:t>Revelation</a:t>
              </a: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en-US" b="1" kern="10">
                  <a:ln w="3175">
                    <a:solidFill>
                      <a:srgbClr val="000000"/>
                    </a:solidFill>
                    <a:round/>
                    <a:headEnd/>
                    <a:tailEnd/>
                  </a:ln>
                  <a:solidFill>
                    <a:srgbClr val="FFFFFF"/>
                  </a:solidFill>
                  <a:latin typeface="Franklin Gothic Medium"/>
                  <a:ea typeface="Franklin Gothic Medium"/>
                  <a:cs typeface="Franklin Gothic Medium"/>
                </a:rPr>
                <a:t>6-Day</a:t>
              </a: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a:r>
                <a:rPr lang="en-US" b="1" kern="10">
                  <a:ln w="3175">
                    <a:solidFill>
                      <a:srgbClr val="000000"/>
                    </a:solidFill>
                    <a:round/>
                    <a:headEnd/>
                    <a:tailEnd/>
                  </a:ln>
                  <a:solidFill>
                    <a:srgbClr val="FFFFFF"/>
                  </a:solidFill>
                  <a:latin typeface="Futura Md BT"/>
                  <a:ea typeface="Futura Md BT"/>
                  <a:cs typeface="Futura Md BT"/>
                </a:rPr>
                <a:t>New </a:t>
              </a:r>
            </a:p>
            <a:p>
              <a:pPr algn="ctr"/>
              <a:r>
                <a:rPr lang="en-US" b="1" kern="10">
                  <a:ln w="3175">
                    <a:solidFill>
                      <a:srgbClr val="000000"/>
                    </a:solidFill>
                    <a:round/>
                    <a:headEnd/>
                    <a:tailEnd/>
                  </a:ln>
                  <a:solidFill>
                    <a:srgbClr val="FFFFFF"/>
                  </a:solidFill>
                  <a:latin typeface="Futura Md BT"/>
                  <a:ea typeface="Futura Md BT"/>
                  <a:cs typeface="Futura Md BT"/>
                </a:rPr>
                <a:t>Heavens</a:t>
              </a: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800" b="1">
                  <a:solidFill>
                    <a:srgbClr val="FFFFFF"/>
                  </a:solidFill>
                  <a:latin typeface="Arial Narrow" charset="0"/>
                  <a:cs typeface="Arial"/>
                </a:rPr>
                <a:t>Eternity</a:t>
              </a: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a:r>
                <a:rPr lang="en-US" sz="2800" b="1" kern="10">
                  <a:ln w="3175">
                    <a:solidFill>
                      <a:srgbClr val="000000"/>
                    </a:solidFill>
                    <a:round/>
                    <a:headEnd/>
                    <a:tailEnd/>
                  </a:ln>
                  <a:solidFill>
                    <a:srgbClr val="FFFFFF"/>
                  </a:solidFill>
                  <a:latin typeface="Futura Md BT"/>
                  <a:ea typeface="Futura Md BT"/>
                  <a:cs typeface="Futura Md BT"/>
                </a:rPr>
                <a:t>&amp; Earth</a:t>
              </a: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en-US" b="1" kern="10">
                  <a:ln w="3175">
                    <a:solidFill>
                      <a:srgbClr val="000000"/>
                    </a:solidFill>
                    <a:round/>
                    <a:headEnd/>
                    <a:tailEnd/>
                  </a:ln>
                  <a:solidFill>
                    <a:srgbClr val="FFFFFF"/>
                  </a:solidFill>
                  <a:latin typeface="Franklin Gothic Medium"/>
                  <a:ea typeface="Franklin Gothic Medium"/>
                  <a:cs typeface="Franklin Gothic Medium"/>
                </a:rPr>
                <a:t>Creation</a:t>
              </a: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lnSpc>
                  <a:spcPct val="80000"/>
                </a:lnSpc>
                <a:spcBef>
                  <a:spcPct val="50000"/>
                </a:spcBef>
                <a:defRPr/>
              </a:pPr>
              <a:r>
                <a:rPr lang="en-US" sz="3600" b="1" dirty="0">
                  <a:latin typeface="Arial Narrow" charset="0"/>
                  <a:cs typeface="Arial"/>
                </a:rPr>
                <a:t>Biblical Future of the Universe</a:t>
              </a:r>
            </a:p>
          </p:txBody>
        </p:sp>
      </p:grpSp>
    </p:spTree>
    <p:extLst>
      <p:ext uri="{BB962C8B-B14F-4D97-AF65-F5344CB8AC3E}">
        <p14:creationId xmlns:p14="http://schemas.microsoft.com/office/powerpoint/2010/main" val="194658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does the Bible say it will end?</a:t>
            </a: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"But the day of the Lord will come as unexpectedly as a thief. Then the heavens will pass away with a terrible noise, and the very elements themselves will disappear in fire, and the earth and everything on it will be found to deserve judgment" </a:t>
            </a:r>
            <a:br>
              <a:rPr lang="en-US" sz="3600" b="1" dirty="0">
                <a:solidFill>
                  <a:srgbClr val="FFFFFF"/>
                </a:solidFill>
                <a:effectLst>
                  <a:glow rad="228600">
                    <a:srgbClr val="000000"/>
                  </a:glow>
                </a:effectLst>
                <a:latin typeface="Arial"/>
                <a:ea typeface="ＭＳ Ｐゴシック"/>
              </a:rPr>
            </a:br>
            <a:r>
              <a:rPr lang="en-US" sz="3600" b="1" dirty="0">
                <a:solidFill>
                  <a:srgbClr val="FFFFFF"/>
                </a:solidFill>
                <a:effectLst>
                  <a:glow rad="228600">
                    <a:srgbClr val="000000"/>
                  </a:glow>
                </a:effectLst>
                <a:latin typeface="Arial"/>
                <a:ea typeface="ＭＳ Ｐゴシック"/>
              </a:rPr>
              <a:t>(2 Pet. 3:10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2052449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"Since everything around us is going to be destroyed like this, what holy and godly lives you should live,  </a:t>
            </a:r>
            <a:r>
              <a:rPr lang="en-US" sz="3600" b="1" baseline="30000" dirty="0">
                <a:solidFill>
                  <a:srgbClr val="FFFFFF"/>
                </a:solidFill>
                <a:effectLst>
                  <a:glow rad="228600">
                    <a:srgbClr val="000000"/>
                  </a:glow>
                </a:effectLst>
                <a:latin typeface="Arial"/>
                <a:ea typeface="ＭＳ Ｐゴシック"/>
              </a:rPr>
              <a:t>12</a:t>
            </a:r>
            <a:r>
              <a:rPr lang="en-US" sz="3600" b="1" dirty="0">
                <a:solidFill>
                  <a:srgbClr val="FFFFFF"/>
                </a:solidFill>
                <a:effectLst>
                  <a:glow rad="228600">
                    <a:srgbClr val="000000"/>
                  </a:glow>
                </a:effectLst>
                <a:latin typeface="Arial"/>
                <a:ea typeface="ＭＳ Ｐゴシック"/>
              </a:rPr>
              <a:t>looking forward to the day of God and hurrying it along. On that day, he will set the heavens on fire, and the elements will melt away in the flames" (2 Pet. 3:11-12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1689736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"But we are looking forward to the new heavens and new earth he has promised, a world filled with God</a:t>
            </a:r>
            <a:r>
              <a:rPr lang="fr-FR" sz="3600" b="1" dirty="0">
                <a:solidFill>
                  <a:srgbClr val="FFFFFF"/>
                </a:solidFill>
                <a:effectLst>
                  <a:glow rad="228600">
                    <a:srgbClr val="000000"/>
                  </a:glow>
                </a:effectLst>
                <a:latin typeface="Arial"/>
                <a:ea typeface="ＭＳ Ｐゴシック"/>
              </a:rPr>
              <a:t>'</a:t>
            </a:r>
            <a:r>
              <a:rPr lang="en-US" sz="3600" b="1" dirty="0">
                <a:solidFill>
                  <a:srgbClr val="FFFFFF"/>
                </a:solidFill>
                <a:effectLst>
                  <a:glow rad="228600">
                    <a:srgbClr val="000000"/>
                  </a:glow>
                </a:effectLst>
                <a:latin typeface="Arial"/>
                <a:ea typeface="ＭＳ Ｐゴシック"/>
              </a:rPr>
              <a:t>s righteousness" </a:t>
            </a:r>
            <a:br>
              <a:rPr lang="en-US" sz="3600" b="1" dirty="0">
                <a:solidFill>
                  <a:srgbClr val="FFFFFF"/>
                </a:solidFill>
                <a:effectLst>
                  <a:glow rad="228600">
                    <a:srgbClr val="000000"/>
                  </a:glow>
                </a:effectLst>
                <a:latin typeface="Arial"/>
                <a:ea typeface="ＭＳ Ｐゴシック"/>
              </a:rPr>
            </a:br>
            <a:r>
              <a:rPr lang="en-US" sz="3600" b="1" dirty="0">
                <a:solidFill>
                  <a:srgbClr val="FFFFFF"/>
                </a:solidFill>
                <a:effectLst>
                  <a:glow rad="228600">
                    <a:srgbClr val="000000"/>
                  </a:glow>
                </a:effectLst>
                <a:latin typeface="Arial"/>
                <a:ea typeface="ＭＳ Ｐゴシック"/>
              </a:rPr>
              <a:t>(2 Pet. 3:13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1133236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grow in the grace and knowledge of our Lord and Savior Jesus Christ.  To him be glory both now and forever!  Amen” (2 Peter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2541245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a:t>
            </a:r>
            <a:r>
              <a:rPr lang="en-US" sz="3200" b="1" dirty="0">
                <a:solidFill>
                  <a:srgbClr val="FFFF00"/>
                </a:solidFill>
              </a:rPr>
              <a:t>know</a:t>
            </a:r>
            <a:r>
              <a:rPr lang="en-US" sz="3200" b="1" dirty="0">
                <a:solidFill>
                  <a:srgbClr val="FFFFFF"/>
                </a:solidFill>
              </a:rPr>
              <a:t> this, be on your guard so that you may not be carried away by the error of lawless men and fall from your secure position.  But </a:t>
            </a:r>
            <a:r>
              <a:rPr lang="en-US" sz="3200" b="1" dirty="0">
                <a:solidFill>
                  <a:srgbClr val="FFFF00"/>
                </a:solidFill>
              </a:rPr>
              <a:t>grow in the grace and knowledge of our Lord and Savior Jesus Christ</a:t>
            </a:r>
            <a:r>
              <a:rPr lang="en-US" sz="3200" b="1" dirty="0">
                <a:solidFill>
                  <a:srgbClr val="FFFFFF"/>
                </a:solidFill>
              </a:rPr>
              <a: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698802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138181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 that Christ chose you and will judge apostates at his return.</a:t>
            </a: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3686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 3).</a:t>
            </a:r>
          </a:p>
        </p:txBody>
      </p:sp>
    </p:spTree>
    <p:extLst>
      <p:ext uri="{BB962C8B-B14F-4D97-AF65-F5344CB8AC3E}">
        <p14:creationId xmlns:p14="http://schemas.microsoft.com/office/powerpoint/2010/main" val="113928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a:t>
            </a:r>
          </a:p>
        </p:txBody>
      </p:sp>
      <p:sp>
        <p:nvSpPr>
          <p:cNvPr id="442374" name="Text Box 6"/>
          <p:cNvSpPr txBox="1">
            <a:spLocks noChangeArrowheads="1"/>
          </p:cNvSpPr>
          <p:nvPr/>
        </p:nvSpPr>
        <p:spPr bwMode="auto">
          <a:xfrm>
            <a:off x="3690938" y="76200"/>
            <a:ext cx="18637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rPr>
              <a:t>2	Traits of apostasy </a:t>
            </a: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1	God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election </a:t>
            </a: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3	Lord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return </a:t>
            </a: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Know these things to combat heresy </a:t>
            </a: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72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Grp="1" noChangeArrowheads="1"/>
          </p:cNvSpPr>
          <p:nvPr>
            <p:ph type="dt" sz="quarter" idx="10"/>
          </p:nvPr>
        </p:nvSpPr>
        <p:spPr/>
        <p:txBody>
          <a:bodyPr/>
          <a:lstStyle/>
          <a:p>
            <a:pPr>
              <a:defRPr/>
            </a:pPr>
            <a:endParaRPr lang="en-US"/>
          </a:p>
        </p:txBody>
      </p:sp>
      <p:sp>
        <p:nvSpPr>
          <p:cNvPr id="4" name="Rectangle 1029"/>
          <p:cNvSpPr>
            <a:spLocks noGrp="1" noChangeArrowheads="1"/>
          </p:cNvSpPr>
          <p:nvPr>
            <p:ph type="ftr" sz="quarter" idx="11"/>
          </p:nvPr>
        </p:nvSpPr>
        <p:spPr/>
        <p:txBody>
          <a:bodyPr/>
          <a:lstStyle/>
          <a:p>
            <a:pPr>
              <a:defRPr/>
            </a:pPr>
            <a:endParaRPr lang="en-US"/>
          </a:p>
        </p:txBody>
      </p:sp>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3417816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 God’s Word shaping you to grow in the grace and the knowledge of Christ?</a:t>
            </a:r>
          </a:p>
        </p:txBody>
      </p:sp>
    </p:spTree>
    <p:extLst>
      <p:ext uri="{BB962C8B-B14F-4D97-AF65-F5344CB8AC3E}">
        <p14:creationId xmlns:p14="http://schemas.microsoft.com/office/powerpoint/2010/main" val="19959114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Bible Reading Plan</a:t>
            </a: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3585618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1359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59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13495</TotalTime>
  <Words>9068</Words>
  <Application>Microsoft Macintosh PowerPoint</Application>
  <PresentationFormat>On-screen Show (4:3)</PresentationFormat>
  <Paragraphs>793</Paragraphs>
  <Slides>99</Slides>
  <Notes>90</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99</vt:i4>
      </vt:variant>
    </vt:vector>
  </HeadingPairs>
  <TitlesOfParts>
    <vt:vector size="128" baseType="lpstr">
      <vt:lpstr>Arial</vt:lpstr>
      <vt:lpstr>Arial Narrow</vt:lpstr>
      <vt:lpstr>Arial Rounded MT Bold</vt:lpstr>
      <vt:lpstr>Calibri</vt:lpstr>
      <vt:lpstr>Comic Sans MS</vt:lpstr>
      <vt:lpstr>Franklin Gothic Medium</vt:lpstr>
      <vt:lpstr>Futura Md BT</vt:lpstr>
      <vt:lpstr>Futura XBlk BT</vt:lpstr>
      <vt:lpstr>Impact</vt:lpstr>
      <vt:lpstr>Times</vt:lpstr>
      <vt:lpstr>Times New Roman</vt:lpstr>
      <vt:lpstr>Verdana</vt:lpstr>
      <vt:lpstr>Wingdings</vt:lpstr>
      <vt:lpstr>Nature</vt:lpstr>
      <vt:lpstr>Capsules</vt:lpstr>
      <vt:lpstr>Blank Presentation</vt:lpstr>
      <vt:lpstr>Default Design</vt:lpstr>
      <vt:lpstr>Highway</vt:lpstr>
      <vt:lpstr>3_Default Design</vt:lpstr>
      <vt:lpstr>4_Default Design</vt:lpstr>
      <vt:lpstr>5_Default Design</vt:lpstr>
      <vt:lpstr>10_Default Design</vt:lpstr>
      <vt:lpstr>2_Blank Presentation</vt:lpstr>
      <vt:lpstr>3_Blank Presentation</vt:lpstr>
      <vt:lpstr>4_Blank Presentation</vt:lpstr>
      <vt:lpstr>49_Blank Presentation</vt:lpstr>
      <vt:lpstr>1_Nature</vt:lpstr>
      <vt:lpstr>50_Blank Presentation</vt:lpstr>
      <vt:lpstr>6_Default Design</vt:lpstr>
      <vt:lpstr>Be Knowledgeable</vt:lpstr>
      <vt:lpstr>Key Word</vt:lpstr>
      <vt:lpstr>We know about family…</vt:lpstr>
      <vt:lpstr>We know about family…</vt:lpstr>
      <vt:lpstr>We know about family…</vt:lpstr>
      <vt:lpstr>It seems we know about…</vt:lpstr>
      <vt:lpstr>What We Know About…</vt:lpstr>
      <vt:lpstr>Theme</vt:lpstr>
      <vt:lpstr>Key Verse</vt:lpstr>
      <vt:lpstr>Growing  In Faith</vt:lpstr>
      <vt:lpstr>grow in    GRACE</vt:lpstr>
      <vt:lpstr>Grow in the Grace and Knowledge of our Lord Jesus Christ</vt:lpstr>
      <vt:lpstr>Key Verse</vt:lpstr>
      <vt:lpstr>What to know to grow…</vt:lpstr>
      <vt:lpstr>What must you know to grow in grace rather than to fall for false teaching?</vt:lpstr>
      <vt:lpstr>Background to 2 Peter</vt:lpstr>
      <vt:lpstr>Let's Study Through Scripture</vt:lpstr>
      <vt:lpstr>NT Overview (Chronological)</vt:lpstr>
      <vt:lpstr>The Great Fire of Rome</vt:lpstr>
      <vt:lpstr>The Great Fire of Rome</vt:lpstr>
      <vt:lpstr>The Great Fire of Rome</vt:lpstr>
      <vt:lpstr>A Circular Letter from Peter to Turkey…</vt:lpstr>
      <vt:lpstr>Contrast between 2 Letters</vt:lpstr>
      <vt:lpstr>Joshua Harris</vt:lpstr>
      <vt:lpstr>Joshua &amp; Shannon Harris</vt:lpstr>
      <vt:lpstr>Apostasy of Joshua Harris</vt:lpstr>
      <vt:lpstr>Apostasy of Joshua Harris</vt:lpstr>
      <vt:lpstr>Apostasy of Joshua Harris</vt:lpstr>
      <vt:lpstr>Apostasy of Joshua Harris</vt:lpstr>
      <vt:lpstr>Three truths to know…</vt:lpstr>
      <vt:lpstr>Summary Chart</vt:lpstr>
      <vt:lpstr>What must you know to grow in grace rather than to fall for false teaching?</vt:lpstr>
      <vt:lpstr>I. Know that Christ chose  and fully equipped you  (2 Peter 1).</vt:lpstr>
      <vt:lpstr>Slides on  2 Peter 1</vt:lpstr>
      <vt:lpstr>What do you really need to know?</vt:lpstr>
      <vt:lpstr>You are complete in Christ as God (2 Pet 1:1-4).</vt:lpstr>
      <vt:lpstr>"This letter is from Simon Peter, a slave and apostle of Jesus Christ. I am writing to you who share the same precious faith we have. This faith was given to you because of the justice and fairness of Jesus Christ, our God and Savior"  (2 Peter 1:1 NLT).</vt:lpstr>
      <vt:lpstr>"May God give you more and more grace and peace as you grow in your knowledge of God and Jesus our Lord"  (2 Peter 1:2 NLT).</vt:lpstr>
      <vt:lpstr>"By his divine power, God has given us everything we need for living a godly life. We have received all of this by coming to know him, the one who called us to himself by means of his marvelous glory and excellence" (2 Peter 1:3 NLT).</vt:lpstr>
      <vt:lpstr>"And because of his glory and excellence, he has given us great and precious promises. These are the promises that enable you to share his divine nature and escape the world's corruption caused by human desires"  (2 Peter 1:4 NLT).</vt:lpstr>
      <vt:lpstr>Five Promises</vt:lpstr>
      <vt:lpstr>Grow step-by-step in Christ-likeness (5-7) </vt:lpstr>
      <vt:lpstr>"In view of all this, make every effort to respond to God's promises. Supplement your faith with a generous provision of moral excellence, and moral excellence with knowledge" (2 Peter 1:5 NLT).</vt:lpstr>
      <vt:lpstr>"and knowledge with self-control, and self-control with patient endurance, and patient endurance with godliness"  (2 Peter 1:6 NLT).</vt:lpstr>
      <vt:lpstr>"and godliness with brotherly affection, and brotherly affection with love for everyone" (2 Peter 1:7 NLT).</vt:lpstr>
      <vt:lpstr>2 Peter 1</vt:lpstr>
      <vt:lpstr>We don't always grow in Christ-likeness (1:8-9). </vt:lpstr>
      <vt:lpstr>"The more you grow like this, the more productive and useful you will be in your knowledge of our Lord Jesus Christ"  (2 Peter 1:8 NLT).</vt:lpstr>
      <vt:lpstr>"But those who fail to develop in this way are shortsighted or blind, forgetting that they have been cleansed from their old sins" (2 Peter 1:9 NLT).</vt:lpstr>
      <vt:lpstr>When we work hard, we'll be rewarded instead of falling away (1:10-11). </vt:lpstr>
      <vt:lpstr>"So, dear brothers and sisters, work hard to prove that you really are among those God has called and chosen. Do these things, and you will never fall away" (2 Peter 1:10 NLT).</vt:lpstr>
      <vt:lpstr>"Then God will give you a grand entrance into the eternal Kingdom of our Lord and Savior Jesus Christ"  (2 Peter 1:11 NLT).</vt:lpstr>
      <vt:lpstr>Main Idea of 2 Peter 1:1-11</vt:lpstr>
      <vt:lpstr>Attacks Against Scripture Today </vt:lpstr>
      <vt:lpstr>How should we fight heresy?</vt:lpstr>
      <vt:lpstr>The Gospel of Brown</vt:lpstr>
      <vt:lpstr>Rob Bell</vt:lpstr>
      <vt:lpstr>Rob Bell Universalism</vt:lpstr>
      <vt:lpstr>Apostasy of Rob Bell</vt:lpstr>
      <vt:lpstr>Rob Bell</vt:lpstr>
      <vt:lpstr>"For our Lord Jesus Christ has shown me that I must soon leave this earthly life,  15so I will work hard to make sure you always remember these things after I am gone" ( 2 Pet. 1:14-15 NLT)</vt:lpstr>
      <vt:lpstr>What is Prophecy? </vt:lpstr>
      <vt:lpstr>Wayne Grudem on Prophecy</vt:lpstr>
      <vt:lpstr>What must you know to grow in grace rather than to fall for false teaching?</vt:lpstr>
      <vt:lpstr>I. Know that Christ chose  and fully equipped you  (2 Peter 1).</vt:lpstr>
      <vt:lpstr>Summary Chart</vt:lpstr>
      <vt:lpstr>Slides on  2 Peter 2</vt:lpstr>
      <vt:lpstr>Major Theme</vt:lpstr>
      <vt:lpstr>"But there were also false prophets in Israel, just as there will be false teachers among you. They will cleverly teach destructive heresies and even deny the Master who bought them. In this way, they will bring sudden destruction on themselves"  (2 Peter 2:1 NLT).</vt:lpstr>
      <vt:lpstr>A. (2:1-3a) What are the Characteristics  of False Teachers?</vt:lpstr>
      <vt:lpstr>B. (2:3b-10a)  Hell for the Apostates Protection for the Righteous</vt:lpstr>
      <vt:lpstr>Balaam</vt:lpstr>
      <vt:lpstr>The Balaam Narrative</vt:lpstr>
      <vt:lpstr> 2 Peter 2:15-16 (NIV)</vt:lpstr>
      <vt:lpstr>The Agony of Deceit</vt:lpstr>
      <vt:lpstr>What must you know to grow in grace rather than to fall for false teaching?</vt:lpstr>
      <vt:lpstr>I. Know that Christ chose  and fully equipped you  (2 Peter 1).</vt:lpstr>
      <vt:lpstr>Summary Chart</vt:lpstr>
      <vt:lpstr>Slides on  2 Peter 3</vt:lpstr>
      <vt:lpstr>Skeptics Mock  Three Key Truths</vt:lpstr>
      <vt:lpstr>Skeptics Mock  Three Key Truths</vt:lpstr>
      <vt:lpstr>Skeptics Mock  Three Key Truths</vt:lpstr>
      <vt:lpstr>Skeptics Mock  Three Key Truths</vt:lpstr>
      <vt:lpstr>How will the Universe end?</vt:lpstr>
      <vt:lpstr>Big Bang Time line</vt:lpstr>
      <vt:lpstr>How does the Bible say it will end?</vt:lpstr>
      <vt:lpstr>How to live in light of the end?</vt:lpstr>
      <vt:lpstr>How to live in light of the end?</vt:lpstr>
      <vt:lpstr>Key Verse</vt:lpstr>
      <vt:lpstr>What must you know to grow in grace rather than to fall for false teaching?</vt:lpstr>
      <vt:lpstr>Main Idea</vt:lpstr>
      <vt:lpstr>I. Know that Christ chose  and fully equipped you  (2 Peter 1).</vt:lpstr>
      <vt:lpstr>Synthesis</vt:lpstr>
      <vt:lpstr>For Life Change:  Which teachers in your experience must you warn yourself and your family about?  How?</vt:lpstr>
      <vt:lpstr>Is God’s Word shaping you to grow in the grace and the knowledge of Christ?</vt:lpstr>
      <vt:lpstr>Bible Reading Plan</vt:lpstr>
      <vt:lpstr>Know Jesus, Know Peace</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335</cp:revision>
  <dcterms:created xsi:type="dcterms:W3CDTF">2003-03-30T14:09:12Z</dcterms:created>
  <dcterms:modified xsi:type="dcterms:W3CDTF">2020-03-12T00:43:47Z</dcterms:modified>
</cp:coreProperties>
</file>